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57" r:id="rId3"/>
    <p:sldId id="299" r:id="rId4"/>
    <p:sldId id="260" r:id="rId5"/>
    <p:sldId id="261" r:id="rId6"/>
    <p:sldId id="262" r:id="rId7"/>
    <p:sldId id="264" r:id="rId8"/>
    <p:sldId id="266" r:id="rId9"/>
    <p:sldId id="267" r:id="rId10"/>
    <p:sldId id="268" r:id="rId11"/>
    <p:sldId id="270" r:id="rId12"/>
    <p:sldId id="271"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6" r:id="rId26"/>
    <p:sldId id="285" r:id="rId27"/>
    <p:sldId id="288" r:id="rId28"/>
    <p:sldId id="290" r:id="rId29"/>
    <p:sldId id="300" r:id="rId30"/>
    <p:sldId id="291" r:id="rId31"/>
    <p:sldId id="301" r:id="rId32"/>
    <p:sldId id="302" r:id="rId33"/>
    <p:sldId id="293" r:id="rId34"/>
    <p:sldId id="294" r:id="rId35"/>
    <p:sldId id="295" r:id="rId36"/>
    <p:sldId id="296" r:id="rId37"/>
    <p:sldId id="297"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401A97-1600-4560-86A9-9AF989DFB7C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B29943C-6312-4C49-A5B8-C35DD1E59534}">
      <dgm:prSet/>
      <dgm:spPr/>
      <dgm:t>
        <a:bodyPr/>
        <a:lstStyle/>
        <a:p>
          <a:r>
            <a:rPr lang="tr-TR"/>
            <a:t>İnkâr edilemezlik: Bilgiyi üretenin bilginin gerçekliğini inkâr edememesi anlamına gelir.</a:t>
          </a:r>
          <a:endParaRPr lang="en-US"/>
        </a:p>
      </dgm:t>
    </dgm:pt>
    <dgm:pt modelId="{2A9FA84B-8D40-41C5-8E32-7B3703C78E9A}" type="parTrans" cxnId="{9682C086-B58C-4982-BDE5-24C45BCDDB61}">
      <dgm:prSet/>
      <dgm:spPr/>
      <dgm:t>
        <a:bodyPr/>
        <a:lstStyle/>
        <a:p>
          <a:endParaRPr lang="en-US"/>
        </a:p>
      </dgm:t>
    </dgm:pt>
    <dgm:pt modelId="{C3F5FC86-79BE-4502-A1A3-CEBCFD7D6634}" type="sibTrans" cxnId="{9682C086-B58C-4982-BDE5-24C45BCDDB61}">
      <dgm:prSet/>
      <dgm:spPr/>
      <dgm:t>
        <a:bodyPr/>
        <a:lstStyle/>
        <a:p>
          <a:endParaRPr lang="en-US"/>
        </a:p>
      </dgm:t>
    </dgm:pt>
    <dgm:pt modelId="{CC4964D2-961A-4DCD-BCB3-B247B4B0C052}">
      <dgm:prSet/>
      <dgm:spPr/>
      <dgm:t>
        <a:bodyPr/>
        <a:lstStyle/>
        <a:p>
          <a:r>
            <a:rPr lang="tr-TR"/>
            <a:t>Bütünlük ve gerçeklik özelliklerinin bir arada bulunması olarak düşünülebilir.</a:t>
          </a:r>
          <a:endParaRPr lang="en-US"/>
        </a:p>
      </dgm:t>
    </dgm:pt>
    <dgm:pt modelId="{15F8D5BE-B602-4D33-A547-83270FF41773}" type="parTrans" cxnId="{F93F219D-3B70-4950-A615-4DA49A7D0E89}">
      <dgm:prSet/>
      <dgm:spPr/>
      <dgm:t>
        <a:bodyPr/>
        <a:lstStyle/>
        <a:p>
          <a:endParaRPr lang="en-US"/>
        </a:p>
      </dgm:t>
    </dgm:pt>
    <dgm:pt modelId="{68366AAC-B6F2-4C83-B0B7-4EAFEB80A6D1}" type="sibTrans" cxnId="{F93F219D-3B70-4950-A615-4DA49A7D0E89}">
      <dgm:prSet/>
      <dgm:spPr/>
      <dgm:t>
        <a:bodyPr/>
        <a:lstStyle/>
        <a:p>
          <a:endParaRPr lang="en-US"/>
        </a:p>
      </dgm:t>
    </dgm:pt>
    <dgm:pt modelId="{8DC994CD-EB28-4CB1-9CBC-3769320CB00B}" type="pres">
      <dgm:prSet presAssocID="{2C401A97-1600-4560-86A9-9AF989DFB7C0}" presName="linear" presStyleCnt="0">
        <dgm:presLayoutVars>
          <dgm:animLvl val="lvl"/>
          <dgm:resizeHandles val="exact"/>
        </dgm:presLayoutVars>
      </dgm:prSet>
      <dgm:spPr/>
    </dgm:pt>
    <dgm:pt modelId="{3D9363F0-74C7-482C-9E6F-1D61BEB19544}" type="pres">
      <dgm:prSet presAssocID="{3B29943C-6312-4C49-A5B8-C35DD1E59534}" presName="parentText" presStyleLbl="node1" presStyleIdx="0" presStyleCnt="2">
        <dgm:presLayoutVars>
          <dgm:chMax val="0"/>
          <dgm:bulletEnabled val="1"/>
        </dgm:presLayoutVars>
      </dgm:prSet>
      <dgm:spPr/>
    </dgm:pt>
    <dgm:pt modelId="{1599F3B7-7529-4633-AB06-6931F7B8A30D}" type="pres">
      <dgm:prSet presAssocID="{C3F5FC86-79BE-4502-A1A3-CEBCFD7D6634}" presName="spacer" presStyleCnt="0"/>
      <dgm:spPr/>
    </dgm:pt>
    <dgm:pt modelId="{BAB8C95B-C9FF-4288-9883-CB1D95328820}" type="pres">
      <dgm:prSet presAssocID="{CC4964D2-961A-4DCD-BCB3-B247B4B0C052}" presName="parentText" presStyleLbl="node1" presStyleIdx="1" presStyleCnt="2">
        <dgm:presLayoutVars>
          <dgm:chMax val="0"/>
          <dgm:bulletEnabled val="1"/>
        </dgm:presLayoutVars>
      </dgm:prSet>
      <dgm:spPr/>
    </dgm:pt>
  </dgm:ptLst>
  <dgm:cxnLst>
    <dgm:cxn modelId="{A66DBF54-6A36-4EFD-BE0F-690D4E8DAEAB}" type="presOf" srcId="{2C401A97-1600-4560-86A9-9AF989DFB7C0}" destId="{8DC994CD-EB28-4CB1-9CBC-3769320CB00B}" srcOrd="0" destOrd="0" presId="urn:microsoft.com/office/officeart/2005/8/layout/vList2"/>
    <dgm:cxn modelId="{3B143376-35FF-46E8-A9B9-33AF285720B3}" type="presOf" srcId="{3B29943C-6312-4C49-A5B8-C35DD1E59534}" destId="{3D9363F0-74C7-482C-9E6F-1D61BEB19544}" srcOrd="0" destOrd="0" presId="urn:microsoft.com/office/officeart/2005/8/layout/vList2"/>
    <dgm:cxn modelId="{9682C086-B58C-4982-BDE5-24C45BCDDB61}" srcId="{2C401A97-1600-4560-86A9-9AF989DFB7C0}" destId="{3B29943C-6312-4C49-A5B8-C35DD1E59534}" srcOrd="0" destOrd="0" parTransId="{2A9FA84B-8D40-41C5-8E32-7B3703C78E9A}" sibTransId="{C3F5FC86-79BE-4502-A1A3-CEBCFD7D6634}"/>
    <dgm:cxn modelId="{F93F219D-3B70-4950-A615-4DA49A7D0E89}" srcId="{2C401A97-1600-4560-86A9-9AF989DFB7C0}" destId="{CC4964D2-961A-4DCD-BCB3-B247B4B0C052}" srcOrd="1" destOrd="0" parTransId="{15F8D5BE-B602-4D33-A547-83270FF41773}" sibTransId="{68366AAC-B6F2-4C83-B0B7-4EAFEB80A6D1}"/>
    <dgm:cxn modelId="{1FB641F1-11D2-40C8-8D58-B8EFA2F8876A}" type="presOf" srcId="{CC4964D2-961A-4DCD-BCB3-B247B4B0C052}" destId="{BAB8C95B-C9FF-4288-9883-CB1D95328820}" srcOrd="0" destOrd="0" presId="urn:microsoft.com/office/officeart/2005/8/layout/vList2"/>
    <dgm:cxn modelId="{B30A3DA4-5121-4AB4-8957-5153EDA0DA91}" type="presParOf" srcId="{8DC994CD-EB28-4CB1-9CBC-3769320CB00B}" destId="{3D9363F0-74C7-482C-9E6F-1D61BEB19544}" srcOrd="0" destOrd="0" presId="urn:microsoft.com/office/officeart/2005/8/layout/vList2"/>
    <dgm:cxn modelId="{21527247-7FD4-469D-A37C-6E844AA4145E}" type="presParOf" srcId="{8DC994CD-EB28-4CB1-9CBC-3769320CB00B}" destId="{1599F3B7-7529-4633-AB06-6931F7B8A30D}" srcOrd="1" destOrd="0" presId="urn:microsoft.com/office/officeart/2005/8/layout/vList2"/>
    <dgm:cxn modelId="{F3349AFE-DF5F-437B-92EB-8B7930923E14}" type="presParOf" srcId="{8DC994CD-EB28-4CB1-9CBC-3769320CB00B}" destId="{BAB8C95B-C9FF-4288-9883-CB1D9532882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74FAD-3E20-4ED1-945A-FDF6737202D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D00C1B5-2FA1-44BC-8BFC-6BE331901E45}">
      <dgm:prSet/>
      <dgm:spPr>
        <a:solidFill>
          <a:schemeClr val="bg1">
            <a:lumMod val="85000"/>
          </a:schemeClr>
        </a:solidFill>
      </dgm:spPr>
      <dgm:t>
        <a:bodyPr/>
        <a:lstStyle/>
        <a:p>
          <a:r>
            <a:rPr lang="tr-TR" dirty="0"/>
            <a:t>Maddi kayıp</a:t>
          </a:r>
          <a:endParaRPr lang="en-US" dirty="0"/>
        </a:p>
      </dgm:t>
    </dgm:pt>
    <dgm:pt modelId="{C0BF93E5-D9AB-4E27-BAE9-0C089974C074}" type="parTrans" cxnId="{5796B7DE-5650-4409-A510-2B219F7FD06E}">
      <dgm:prSet/>
      <dgm:spPr/>
      <dgm:t>
        <a:bodyPr/>
        <a:lstStyle/>
        <a:p>
          <a:endParaRPr lang="en-US"/>
        </a:p>
      </dgm:t>
    </dgm:pt>
    <dgm:pt modelId="{2B9533BE-17F0-48FC-8CEF-A97FD52658A4}" type="sibTrans" cxnId="{5796B7DE-5650-4409-A510-2B219F7FD06E}">
      <dgm:prSet/>
      <dgm:spPr/>
      <dgm:t>
        <a:bodyPr/>
        <a:lstStyle/>
        <a:p>
          <a:endParaRPr lang="en-US"/>
        </a:p>
      </dgm:t>
    </dgm:pt>
    <dgm:pt modelId="{A2CC1CB1-7920-4C9C-BC8E-29AF0C569D2F}">
      <dgm:prSet/>
      <dgm:spPr>
        <a:solidFill>
          <a:schemeClr val="bg1">
            <a:lumMod val="75000"/>
          </a:schemeClr>
        </a:solidFill>
      </dgm:spPr>
      <dgm:t>
        <a:bodyPr/>
        <a:lstStyle/>
        <a:p>
          <a:r>
            <a:rPr lang="tr-TR" dirty="0"/>
            <a:t>İtibar kaybı,</a:t>
          </a:r>
          <a:endParaRPr lang="en-US" dirty="0"/>
        </a:p>
      </dgm:t>
    </dgm:pt>
    <dgm:pt modelId="{6B95BDAF-59FC-408C-8450-1B2E2F08D330}" type="parTrans" cxnId="{62F567CE-6949-4F87-9C88-A04EA5B40315}">
      <dgm:prSet/>
      <dgm:spPr/>
      <dgm:t>
        <a:bodyPr/>
        <a:lstStyle/>
        <a:p>
          <a:endParaRPr lang="en-US"/>
        </a:p>
      </dgm:t>
    </dgm:pt>
    <dgm:pt modelId="{D20FA802-0BE1-4A51-9419-E282921866FD}" type="sibTrans" cxnId="{62F567CE-6949-4F87-9C88-A04EA5B40315}">
      <dgm:prSet/>
      <dgm:spPr/>
      <dgm:t>
        <a:bodyPr/>
        <a:lstStyle/>
        <a:p>
          <a:endParaRPr lang="en-US"/>
        </a:p>
      </dgm:t>
    </dgm:pt>
    <dgm:pt modelId="{F999CE13-1760-4FEF-9B51-405F73A4A258}">
      <dgm:prSet/>
      <dgm:spPr>
        <a:solidFill>
          <a:schemeClr val="bg1">
            <a:lumMod val="65000"/>
          </a:schemeClr>
        </a:solidFill>
      </dgm:spPr>
      <dgm:t>
        <a:bodyPr/>
        <a:lstStyle/>
        <a:p>
          <a:r>
            <a:rPr lang="tr-TR" dirty="0"/>
            <a:t>Psikolojik zarar,</a:t>
          </a:r>
          <a:endParaRPr lang="en-US" dirty="0"/>
        </a:p>
      </dgm:t>
    </dgm:pt>
    <dgm:pt modelId="{E1027823-502D-45B5-A0EB-5F4A43E86B06}" type="parTrans" cxnId="{B36765D2-2BC3-42FF-BCD6-0B9CED0723DB}">
      <dgm:prSet/>
      <dgm:spPr/>
      <dgm:t>
        <a:bodyPr/>
        <a:lstStyle/>
        <a:p>
          <a:endParaRPr lang="en-US"/>
        </a:p>
      </dgm:t>
    </dgm:pt>
    <dgm:pt modelId="{5CCF2A45-44BD-4AE9-A26E-A949850154DE}" type="sibTrans" cxnId="{B36765D2-2BC3-42FF-BCD6-0B9CED0723DB}">
      <dgm:prSet/>
      <dgm:spPr/>
      <dgm:t>
        <a:bodyPr/>
        <a:lstStyle/>
        <a:p>
          <a:endParaRPr lang="en-US"/>
        </a:p>
      </dgm:t>
    </dgm:pt>
    <dgm:pt modelId="{A189B4E8-2CD8-4703-9564-2C2B1CC0FED5}">
      <dgm:prSet/>
      <dgm:spPr>
        <a:solidFill>
          <a:schemeClr val="bg1">
            <a:lumMod val="50000"/>
          </a:schemeClr>
        </a:solidFill>
      </dgm:spPr>
      <dgm:t>
        <a:bodyPr/>
        <a:lstStyle/>
        <a:p>
          <a:r>
            <a:rPr lang="tr-TR"/>
            <a:t>Fiziksel hasar</a:t>
          </a:r>
          <a:endParaRPr lang="en-US"/>
        </a:p>
      </dgm:t>
    </dgm:pt>
    <dgm:pt modelId="{F4D42651-FB8F-4395-83C3-C7B317EF8B2C}" type="parTrans" cxnId="{9EBF6BAA-2943-42D1-A4C2-BA9EA29BE763}">
      <dgm:prSet/>
      <dgm:spPr/>
      <dgm:t>
        <a:bodyPr/>
        <a:lstStyle/>
        <a:p>
          <a:endParaRPr lang="en-US"/>
        </a:p>
      </dgm:t>
    </dgm:pt>
    <dgm:pt modelId="{C46A78FE-2FC3-41CB-9E20-9C5D1A74EF59}" type="sibTrans" cxnId="{9EBF6BAA-2943-42D1-A4C2-BA9EA29BE763}">
      <dgm:prSet/>
      <dgm:spPr/>
      <dgm:t>
        <a:bodyPr/>
        <a:lstStyle/>
        <a:p>
          <a:endParaRPr lang="en-US"/>
        </a:p>
      </dgm:t>
    </dgm:pt>
    <dgm:pt modelId="{BAD6342C-32E8-4EC0-8474-F101212B5E04}" type="pres">
      <dgm:prSet presAssocID="{F1274FAD-3E20-4ED1-945A-FDF6737202DB}" presName="linear" presStyleCnt="0">
        <dgm:presLayoutVars>
          <dgm:animLvl val="lvl"/>
          <dgm:resizeHandles val="exact"/>
        </dgm:presLayoutVars>
      </dgm:prSet>
      <dgm:spPr/>
    </dgm:pt>
    <dgm:pt modelId="{7D48FA21-A75B-4B36-A190-BC4783D16D38}" type="pres">
      <dgm:prSet presAssocID="{7D00C1B5-2FA1-44BC-8BFC-6BE331901E45}" presName="parentText" presStyleLbl="node1" presStyleIdx="0" presStyleCnt="4">
        <dgm:presLayoutVars>
          <dgm:chMax val="0"/>
          <dgm:bulletEnabled val="1"/>
        </dgm:presLayoutVars>
      </dgm:prSet>
      <dgm:spPr/>
    </dgm:pt>
    <dgm:pt modelId="{BA384BE7-0992-45D8-9AF1-8F9DB22FA490}" type="pres">
      <dgm:prSet presAssocID="{2B9533BE-17F0-48FC-8CEF-A97FD52658A4}" presName="spacer" presStyleCnt="0"/>
      <dgm:spPr/>
    </dgm:pt>
    <dgm:pt modelId="{2A8B8994-D515-4826-B63C-24ABCFA94BA4}" type="pres">
      <dgm:prSet presAssocID="{A2CC1CB1-7920-4C9C-BC8E-29AF0C569D2F}" presName="parentText" presStyleLbl="node1" presStyleIdx="1" presStyleCnt="4">
        <dgm:presLayoutVars>
          <dgm:chMax val="0"/>
          <dgm:bulletEnabled val="1"/>
        </dgm:presLayoutVars>
      </dgm:prSet>
      <dgm:spPr/>
    </dgm:pt>
    <dgm:pt modelId="{89198E94-9FA4-48AA-B870-18C49D1C8D35}" type="pres">
      <dgm:prSet presAssocID="{D20FA802-0BE1-4A51-9419-E282921866FD}" presName="spacer" presStyleCnt="0"/>
      <dgm:spPr/>
    </dgm:pt>
    <dgm:pt modelId="{20580AB8-B273-4F19-B073-47D6F823BBA5}" type="pres">
      <dgm:prSet presAssocID="{F999CE13-1760-4FEF-9B51-405F73A4A258}" presName="parentText" presStyleLbl="node1" presStyleIdx="2" presStyleCnt="4">
        <dgm:presLayoutVars>
          <dgm:chMax val="0"/>
          <dgm:bulletEnabled val="1"/>
        </dgm:presLayoutVars>
      </dgm:prSet>
      <dgm:spPr/>
    </dgm:pt>
    <dgm:pt modelId="{B67A3255-71C0-407E-9761-11790F3365EC}" type="pres">
      <dgm:prSet presAssocID="{5CCF2A45-44BD-4AE9-A26E-A949850154DE}" presName="spacer" presStyleCnt="0"/>
      <dgm:spPr/>
    </dgm:pt>
    <dgm:pt modelId="{93ABA19D-848D-4200-B509-9C73213F9640}" type="pres">
      <dgm:prSet presAssocID="{A189B4E8-2CD8-4703-9564-2C2B1CC0FED5}" presName="parentText" presStyleLbl="node1" presStyleIdx="3" presStyleCnt="4">
        <dgm:presLayoutVars>
          <dgm:chMax val="0"/>
          <dgm:bulletEnabled val="1"/>
        </dgm:presLayoutVars>
      </dgm:prSet>
      <dgm:spPr/>
    </dgm:pt>
  </dgm:ptLst>
  <dgm:cxnLst>
    <dgm:cxn modelId="{736F1909-869E-4BE9-BE6B-9C6F79947EAB}" type="presOf" srcId="{F1274FAD-3E20-4ED1-945A-FDF6737202DB}" destId="{BAD6342C-32E8-4EC0-8474-F101212B5E04}" srcOrd="0" destOrd="0" presId="urn:microsoft.com/office/officeart/2005/8/layout/vList2"/>
    <dgm:cxn modelId="{6BFAC33A-AB79-4953-805E-4EFA70319ED5}" type="presOf" srcId="{A189B4E8-2CD8-4703-9564-2C2B1CC0FED5}" destId="{93ABA19D-848D-4200-B509-9C73213F9640}" srcOrd="0" destOrd="0" presId="urn:microsoft.com/office/officeart/2005/8/layout/vList2"/>
    <dgm:cxn modelId="{9FEA249E-1B06-4BE1-AC76-CD9C36FBA536}" type="presOf" srcId="{7D00C1B5-2FA1-44BC-8BFC-6BE331901E45}" destId="{7D48FA21-A75B-4B36-A190-BC4783D16D38}" srcOrd="0" destOrd="0" presId="urn:microsoft.com/office/officeart/2005/8/layout/vList2"/>
    <dgm:cxn modelId="{8F9AD0A5-CC19-40F9-BA86-3F12057052D1}" type="presOf" srcId="{A2CC1CB1-7920-4C9C-BC8E-29AF0C569D2F}" destId="{2A8B8994-D515-4826-B63C-24ABCFA94BA4}" srcOrd="0" destOrd="0" presId="urn:microsoft.com/office/officeart/2005/8/layout/vList2"/>
    <dgm:cxn modelId="{9EBF6BAA-2943-42D1-A4C2-BA9EA29BE763}" srcId="{F1274FAD-3E20-4ED1-945A-FDF6737202DB}" destId="{A189B4E8-2CD8-4703-9564-2C2B1CC0FED5}" srcOrd="3" destOrd="0" parTransId="{F4D42651-FB8F-4395-83C3-C7B317EF8B2C}" sibTransId="{C46A78FE-2FC3-41CB-9E20-9C5D1A74EF59}"/>
    <dgm:cxn modelId="{62F567CE-6949-4F87-9C88-A04EA5B40315}" srcId="{F1274FAD-3E20-4ED1-945A-FDF6737202DB}" destId="{A2CC1CB1-7920-4C9C-BC8E-29AF0C569D2F}" srcOrd="1" destOrd="0" parTransId="{6B95BDAF-59FC-408C-8450-1B2E2F08D330}" sibTransId="{D20FA802-0BE1-4A51-9419-E282921866FD}"/>
    <dgm:cxn modelId="{B36765D2-2BC3-42FF-BCD6-0B9CED0723DB}" srcId="{F1274FAD-3E20-4ED1-945A-FDF6737202DB}" destId="{F999CE13-1760-4FEF-9B51-405F73A4A258}" srcOrd="2" destOrd="0" parTransId="{E1027823-502D-45B5-A0EB-5F4A43E86B06}" sibTransId="{5CCF2A45-44BD-4AE9-A26E-A949850154DE}"/>
    <dgm:cxn modelId="{5E7DE9DB-7247-4E57-86E8-4FD1F5089AC5}" type="presOf" srcId="{F999CE13-1760-4FEF-9B51-405F73A4A258}" destId="{20580AB8-B273-4F19-B073-47D6F823BBA5}" srcOrd="0" destOrd="0" presId="urn:microsoft.com/office/officeart/2005/8/layout/vList2"/>
    <dgm:cxn modelId="{5796B7DE-5650-4409-A510-2B219F7FD06E}" srcId="{F1274FAD-3E20-4ED1-945A-FDF6737202DB}" destId="{7D00C1B5-2FA1-44BC-8BFC-6BE331901E45}" srcOrd="0" destOrd="0" parTransId="{C0BF93E5-D9AB-4E27-BAE9-0C089974C074}" sibTransId="{2B9533BE-17F0-48FC-8CEF-A97FD52658A4}"/>
    <dgm:cxn modelId="{BE435F5D-5FFA-438B-A933-2C0FB601C6AC}" type="presParOf" srcId="{BAD6342C-32E8-4EC0-8474-F101212B5E04}" destId="{7D48FA21-A75B-4B36-A190-BC4783D16D38}" srcOrd="0" destOrd="0" presId="urn:microsoft.com/office/officeart/2005/8/layout/vList2"/>
    <dgm:cxn modelId="{11199A96-13BB-47E6-BDC3-A4A94E57B2E4}" type="presParOf" srcId="{BAD6342C-32E8-4EC0-8474-F101212B5E04}" destId="{BA384BE7-0992-45D8-9AF1-8F9DB22FA490}" srcOrd="1" destOrd="0" presId="urn:microsoft.com/office/officeart/2005/8/layout/vList2"/>
    <dgm:cxn modelId="{93444DA2-BAFC-46CE-B960-9F3A64F7443B}" type="presParOf" srcId="{BAD6342C-32E8-4EC0-8474-F101212B5E04}" destId="{2A8B8994-D515-4826-B63C-24ABCFA94BA4}" srcOrd="2" destOrd="0" presId="urn:microsoft.com/office/officeart/2005/8/layout/vList2"/>
    <dgm:cxn modelId="{B89529A3-954E-4025-9B0B-DE36BFC150EE}" type="presParOf" srcId="{BAD6342C-32E8-4EC0-8474-F101212B5E04}" destId="{89198E94-9FA4-48AA-B870-18C49D1C8D35}" srcOrd="3" destOrd="0" presId="urn:microsoft.com/office/officeart/2005/8/layout/vList2"/>
    <dgm:cxn modelId="{851666A1-E590-4701-96DB-2B70CECD1E7D}" type="presParOf" srcId="{BAD6342C-32E8-4EC0-8474-F101212B5E04}" destId="{20580AB8-B273-4F19-B073-47D6F823BBA5}" srcOrd="4" destOrd="0" presId="urn:microsoft.com/office/officeart/2005/8/layout/vList2"/>
    <dgm:cxn modelId="{6A3862A6-21E5-4A58-A851-725FE18AB6D0}" type="presParOf" srcId="{BAD6342C-32E8-4EC0-8474-F101212B5E04}" destId="{B67A3255-71C0-407E-9761-11790F3365EC}" srcOrd="5" destOrd="0" presId="urn:microsoft.com/office/officeart/2005/8/layout/vList2"/>
    <dgm:cxn modelId="{5123F157-983C-45E6-ADC1-243B2629F14D}" type="presParOf" srcId="{BAD6342C-32E8-4EC0-8474-F101212B5E04}" destId="{93ABA19D-848D-4200-B509-9C73213F964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363F0-74C7-482C-9E6F-1D61BEB19544}">
      <dsp:nvSpPr>
        <dsp:cNvPr id="0" name=""/>
        <dsp:cNvSpPr/>
      </dsp:nvSpPr>
      <dsp:spPr>
        <a:xfrm>
          <a:off x="0" y="58176"/>
          <a:ext cx="6797675" cy="271205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a:t>İnkâr edilemezlik: Bilgiyi üretenin bilginin gerçekliğini inkâr edememesi anlamına gelir.</a:t>
          </a:r>
          <a:endParaRPr lang="en-US" sz="3800" kern="1200"/>
        </a:p>
      </dsp:txBody>
      <dsp:txXfrm>
        <a:off x="132392" y="190568"/>
        <a:ext cx="6532891" cy="2447275"/>
      </dsp:txXfrm>
    </dsp:sp>
    <dsp:sp modelId="{BAB8C95B-C9FF-4288-9883-CB1D95328820}">
      <dsp:nvSpPr>
        <dsp:cNvPr id="0" name=""/>
        <dsp:cNvSpPr/>
      </dsp:nvSpPr>
      <dsp:spPr>
        <a:xfrm>
          <a:off x="0" y="2879676"/>
          <a:ext cx="6797675" cy="2712059"/>
        </a:xfrm>
        <a:prstGeom prst="roundRect">
          <a:avLst/>
        </a:prstGeom>
        <a:solidFill>
          <a:schemeClr val="accent2">
            <a:hueOff val="113439"/>
            <a:satOff val="13039"/>
            <a:lumOff val="-10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tr-TR" sz="3800" kern="1200"/>
            <a:t>Bütünlük ve gerçeklik özelliklerinin bir arada bulunması olarak düşünülebilir.</a:t>
          </a:r>
          <a:endParaRPr lang="en-US" sz="3800" kern="1200"/>
        </a:p>
      </dsp:txBody>
      <dsp:txXfrm>
        <a:off x="132392" y="3012068"/>
        <a:ext cx="6532891" cy="2447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8FA21-A75B-4B36-A190-BC4783D16D38}">
      <dsp:nvSpPr>
        <dsp:cNvPr id="0" name=""/>
        <dsp:cNvSpPr/>
      </dsp:nvSpPr>
      <dsp:spPr>
        <a:xfrm>
          <a:off x="0" y="1295"/>
          <a:ext cx="6797675" cy="1295190"/>
        </a:xfrm>
        <a:prstGeom prst="roundRect">
          <a:avLst/>
        </a:prstGeom>
        <a:solidFill>
          <a:schemeClr val="bg1">
            <a:lumMod val="8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t>Maddi kayıp</a:t>
          </a:r>
          <a:endParaRPr lang="en-US" sz="5400" kern="1200" dirty="0"/>
        </a:p>
      </dsp:txBody>
      <dsp:txXfrm>
        <a:off x="63226" y="64521"/>
        <a:ext cx="6671223" cy="1168738"/>
      </dsp:txXfrm>
    </dsp:sp>
    <dsp:sp modelId="{2A8B8994-D515-4826-B63C-24ABCFA94BA4}">
      <dsp:nvSpPr>
        <dsp:cNvPr id="0" name=""/>
        <dsp:cNvSpPr/>
      </dsp:nvSpPr>
      <dsp:spPr>
        <a:xfrm>
          <a:off x="0" y="1452005"/>
          <a:ext cx="6797675" cy="1295190"/>
        </a:xfrm>
        <a:prstGeom prst="roundRect">
          <a:avLst/>
        </a:prstGeom>
        <a:solidFill>
          <a:schemeClr val="bg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t>İtibar kaybı,</a:t>
          </a:r>
          <a:endParaRPr lang="en-US" sz="5400" kern="1200" dirty="0"/>
        </a:p>
      </dsp:txBody>
      <dsp:txXfrm>
        <a:off x="63226" y="1515231"/>
        <a:ext cx="6671223" cy="1168738"/>
      </dsp:txXfrm>
    </dsp:sp>
    <dsp:sp modelId="{20580AB8-B273-4F19-B073-47D6F823BBA5}">
      <dsp:nvSpPr>
        <dsp:cNvPr id="0" name=""/>
        <dsp:cNvSpPr/>
      </dsp:nvSpPr>
      <dsp:spPr>
        <a:xfrm>
          <a:off x="0" y="2902716"/>
          <a:ext cx="6797675" cy="1295190"/>
        </a:xfrm>
        <a:prstGeom prst="roundRect">
          <a:avLst/>
        </a:prstGeom>
        <a:solidFill>
          <a:schemeClr val="bg1">
            <a:lumMod val="6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dirty="0"/>
            <a:t>Psikolojik zarar,</a:t>
          </a:r>
          <a:endParaRPr lang="en-US" sz="5400" kern="1200" dirty="0"/>
        </a:p>
      </dsp:txBody>
      <dsp:txXfrm>
        <a:off x="63226" y="2965942"/>
        <a:ext cx="6671223" cy="1168738"/>
      </dsp:txXfrm>
    </dsp:sp>
    <dsp:sp modelId="{93ABA19D-848D-4200-B509-9C73213F9640}">
      <dsp:nvSpPr>
        <dsp:cNvPr id="0" name=""/>
        <dsp:cNvSpPr/>
      </dsp:nvSpPr>
      <dsp:spPr>
        <a:xfrm>
          <a:off x="0" y="4353426"/>
          <a:ext cx="6797675" cy="1295190"/>
        </a:xfrm>
        <a:prstGeom prst="roundRect">
          <a:avLst/>
        </a:prstGeom>
        <a:solidFill>
          <a:schemeClr val="bg1">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tr-TR" sz="5400" kern="1200"/>
            <a:t>Fiziksel hasar</a:t>
          </a:r>
          <a:endParaRPr lang="en-US" sz="5400" kern="1200"/>
        </a:p>
      </dsp:txBody>
      <dsp:txXfrm>
        <a:off x="63226" y="4416652"/>
        <a:ext cx="6671223" cy="11687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32AEB-F6C5-4EA6-AB6B-306B78C466D8}" type="datetimeFigureOut">
              <a:rPr lang="tr-TR" smtClean="0"/>
              <a:t>14.09.2023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1EC06-CB50-4C35-80D0-B778C60F84A7}" type="slidenum">
              <a:rPr lang="tr-TR" smtClean="0"/>
              <a:t>‹#›</a:t>
            </a:fld>
            <a:endParaRPr lang="tr-TR"/>
          </a:p>
        </p:txBody>
      </p:sp>
    </p:spTree>
    <p:extLst>
      <p:ext uri="{BB962C8B-B14F-4D97-AF65-F5344CB8AC3E}">
        <p14:creationId xmlns:p14="http://schemas.microsoft.com/office/powerpoint/2010/main" val="797883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GRUP YAP 10 DAKİKA SÜRE VER</a:t>
            </a:r>
          </a:p>
        </p:txBody>
      </p:sp>
      <p:sp>
        <p:nvSpPr>
          <p:cNvPr id="4" name="Slayt Numarası Yer Tutucusu 3"/>
          <p:cNvSpPr>
            <a:spLocks noGrp="1"/>
          </p:cNvSpPr>
          <p:nvPr>
            <p:ph type="sldNum" sz="quarter" idx="5"/>
          </p:nvPr>
        </p:nvSpPr>
        <p:spPr/>
        <p:txBody>
          <a:bodyPr/>
          <a:lstStyle/>
          <a:p>
            <a:fld id="{AC31EC06-CB50-4C35-80D0-B778C60F84A7}" type="slidenum">
              <a:rPr lang="tr-TR" smtClean="0"/>
              <a:t>18</a:t>
            </a:fld>
            <a:endParaRPr lang="tr-TR"/>
          </a:p>
        </p:txBody>
      </p:sp>
    </p:spTree>
    <p:extLst>
      <p:ext uri="{BB962C8B-B14F-4D97-AF65-F5344CB8AC3E}">
        <p14:creationId xmlns:p14="http://schemas.microsoft.com/office/powerpoint/2010/main" val="39276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95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92631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82340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237470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9316EA0-CEC5-4495-A709-95F21A3AA19F}" type="datetimeFigureOut">
              <a:rPr lang="tr-TR" smtClean="0"/>
              <a:t>14.09.2023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9B459BA-8EE2-41B7-A392-01C7B22F579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76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212520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9316EA0-CEC5-4495-A709-95F21A3AA19F}" type="datetimeFigureOut">
              <a:rPr lang="tr-TR" smtClean="0"/>
              <a:t>14.09.2023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49787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9316EA0-CEC5-4495-A709-95F21A3AA19F}" type="datetimeFigureOut">
              <a:rPr lang="tr-TR" smtClean="0"/>
              <a:t>14.09.2023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3628601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316EA0-CEC5-4495-A709-95F21A3AA19F}" type="datetimeFigureOut">
              <a:rPr lang="tr-TR" smtClean="0"/>
              <a:t>14.09.2023</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353338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9B459BA-8EE2-41B7-A392-01C7B22F579E}" type="slidenum">
              <a:rPr lang="tr-TR" smtClean="0"/>
              <a:t>‹#›</a:t>
            </a:fld>
            <a:endParaRPr lang="tr-TR"/>
          </a:p>
        </p:txBody>
      </p:sp>
    </p:spTree>
    <p:extLst>
      <p:ext uri="{BB962C8B-B14F-4D97-AF65-F5344CB8AC3E}">
        <p14:creationId xmlns:p14="http://schemas.microsoft.com/office/powerpoint/2010/main" val="165875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9316EA0-CEC5-4495-A709-95F21A3AA19F}" type="datetimeFigureOut">
              <a:rPr lang="tr-TR" smtClean="0"/>
              <a:t>14.09.2023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9B459BA-8EE2-41B7-A392-01C7B22F579E}" type="slidenum">
              <a:rPr lang="tr-TR" smtClean="0"/>
              <a:t>‹#›</a:t>
            </a:fld>
            <a:endParaRPr lang="tr-TR"/>
          </a:p>
        </p:txBody>
      </p:sp>
    </p:spTree>
    <p:extLst>
      <p:ext uri="{BB962C8B-B14F-4D97-AF65-F5344CB8AC3E}">
        <p14:creationId xmlns:p14="http://schemas.microsoft.com/office/powerpoint/2010/main" val="1409795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316EA0-CEC5-4495-A709-95F21A3AA19F}" type="datetimeFigureOut">
              <a:rPr lang="tr-TR" smtClean="0"/>
              <a:t>14.09.2023</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9B459BA-8EE2-41B7-A392-01C7B22F579E}"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3591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FDC8F027-E1F4-F1B7-6206-3707D3D3F17F}"/>
              </a:ext>
            </a:extLst>
          </p:cNvPr>
          <p:cNvSpPr/>
          <p:nvPr/>
        </p:nvSpPr>
        <p:spPr>
          <a:xfrm>
            <a:off x="2739634" y="153412"/>
            <a:ext cx="6459514" cy="3046988"/>
          </a:xfrm>
          <a:prstGeom prst="rect">
            <a:avLst/>
          </a:prstGeom>
          <a:noFill/>
        </p:spPr>
        <p:txBody>
          <a:bodyPr wrap="square" lIns="91440" tIns="45720" rIns="91440" bIns="45720">
            <a:spAutoFit/>
          </a:bodyPr>
          <a:lstStyle/>
          <a:p>
            <a:pPr algn="ctr"/>
            <a:r>
              <a:rPr lang="tr-TR" sz="9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SİBER GÜVENLİK </a:t>
            </a:r>
          </a:p>
        </p:txBody>
      </p:sp>
      <p:pic>
        <p:nvPicPr>
          <p:cNvPr id="5" name="Resim 4">
            <a:extLst>
              <a:ext uri="{FF2B5EF4-FFF2-40B4-BE49-F238E27FC236}">
                <a16:creationId xmlns:a16="http://schemas.microsoft.com/office/drawing/2014/main" id="{4E3EDD02-D659-FD1A-BE5A-1B7062C9704A}"/>
              </a:ext>
            </a:extLst>
          </p:cNvPr>
          <p:cNvPicPr>
            <a:picLocks noChangeAspect="1"/>
          </p:cNvPicPr>
          <p:nvPr/>
        </p:nvPicPr>
        <p:blipFill>
          <a:blip r:embed="rId2"/>
          <a:stretch>
            <a:fillRect/>
          </a:stretch>
        </p:blipFill>
        <p:spPr>
          <a:xfrm>
            <a:off x="1247579" y="2982350"/>
            <a:ext cx="9696842" cy="3362179"/>
          </a:xfrm>
          <a:prstGeom prst="rect">
            <a:avLst/>
          </a:prstGeom>
        </p:spPr>
      </p:pic>
    </p:spTree>
    <p:extLst>
      <p:ext uri="{BB962C8B-B14F-4D97-AF65-F5344CB8AC3E}">
        <p14:creationId xmlns:p14="http://schemas.microsoft.com/office/powerpoint/2010/main" val="88555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66D1A4B2-3D2A-4227-DC6A-EA793E9D3E5C}"/>
              </a:ext>
            </a:extLst>
          </p:cNvPr>
          <p:cNvSpPr/>
          <p:nvPr/>
        </p:nvSpPr>
        <p:spPr>
          <a:xfrm>
            <a:off x="45529" y="2967335"/>
            <a:ext cx="12100941" cy="923330"/>
          </a:xfrm>
          <a:prstGeom prst="rect">
            <a:avLst/>
          </a:prstGeom>
          <a:noFill/>
        </p:spPr>
        <p:txBody>
          <a:bodyPr wrap="none" lIns="91440" tIns="45720" rIns="91440" bIns="45720">
            <a:spAutoFit/>
          </a:bodyPr>
          <a:lstStyle/>
          <a:p>
            <a:pPr algn="ctr"/>
            <a:r>
              <a:rPr lang="tr-TR"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Sizce hangi bilgilerin gizli olması gerekir?</a:t>
            </a:r>
          </a:p>
        </p:txBody>
      </p:sp>
    </p:spTree>
    <p:extLst>
      <p:ext uri="{BB962C8B-B14F-4D97-AF65-F5344CB8AC3E}">
        <p14:creationId xmlns:p14="http://schemas.microsoft.com/office/powerpoint/2010/main" val="294676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878441A-C27F-22EC-C471-A46CBD38B02C}"/>
              </a:ext>
            </a:extLst>
          </p:cNvPr>
          <p:cNvSpPr>
            <a:spLocks noGrp="1"/>
          </p:cNvSpPr>
          <p:nvPr>
            <p:ph idx="1"/>
          </p:nvPr>
        </p:nvSpPr>
        <p:spPr>
          <a:xfrm>
            <a:off x="1066800" y="1958275"/>
            <a:ext cx="10058400" cy="4023360"/>
          </a:xfrm>
        </p:spPr>
        <p:txBody>
          <a:bodyPr/>
          <a:lstStyle/>
          <a:p>
            <a:r>
              <a:rPr lang="tr-TR" dirty="0"/>
              <a:t>Aynı türdeki her bilginin aynı gizlilik düzeyine sahip olma zorunluluğu yoktur. Örneğin</a:t>
            </a:r>
          </a:p>
          <a:p>
            <a:r>
              <a:rPr lang="tr-TR" dirty="0"/>
              <a:t>telefona gelen bayram tebrik mesajı gizli olmayabilir ama banka hesabına girebilmeniz için</a:t>
            </a:r>
          </a:p>
          <a:p>
            <a:r>
              <a:rPr lang="tr-TR" dirty="0"/>
              <a:t>gelen tek kullanımlık şifreyi içeren mesaj gizli olmalıdır. Hangi bilginin kime açık kimden gizli</a:t>
            </a:r>
          </a:p>
          <a:p>
            <a:r>
              <a:rPr lang="tr-TR" dirty="0"/>
              <a:t>olduğu da duruma bağlıdır. Bir kuruluşun ticari sırlarını en üst düzeydeki bazı yöneticiler</a:t>
            </a:r>
          </a:p>
          <a:p>
            <a:r>
              <a:rPr lang="tr-TR" dirty="0"/>
              <a:t>bilebilir ama bu bilgiler tanımlı birkaç kişi dışındaki herkesten gizli olmalıdır.</a:t>
            </a:r>
          </a:p>
          <a:p>
            <a:r>
              <a:rPr lang="tr-TR" dirty="0"/>
              <a:t>Bilgi güvenliğinde gizliliği korumakta kullanılan temel araç olan şifreleme, önümüzdeki derslerde incelenecektir.</a:t>
            </a:r>
          </a:p>
        </p:txBody>
      </p:sp>
      <p:sp>
        <p:nvSpPr>
          <p:cNvPr id="2" name="Dikdörtgen 1">
            <a:extLst>
              <a:ext uri="{FF2B5EF4-FFF2-40B4-BE49-F238E27FC236}">
                <a16:creationId xmlns:a16="http://schemas.microsoft.com/office/drawing/2014/main" id="{5D9F1E96-A72F-0D6F-4C3C-11030C576AE6}"/>
              </a:ext>
            </a:extLst>
          </p:cNvPr>
          <p:cNvSpPr/>
          <p:nvPr/>
        </p:nvSpPr>
        <p:spPr>
          <a:xfrm>
            <a:off x="4432576" y="632098"/>
            <a:ext cx="206075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lvl="1" algn="ctr"/>
            <a:r>
              <a:rPr lang="tr-TR" sz="5400" b="1" dirty="0">
                <a:ln/>
                <a:solidFill>
                  <a:schemeClr val="accent3"/>
                </a:solidFill>
              </a:rPr>
              <a:t>NOT:</a:t>
            </a:r>
            <a:endParaRPr lang="tr-TR" sz="5400" b="1" cap="none" spc="0" dirty="0">
              <a:ln/>
              <a:solidFill>
                <a:schemeClr val="accent3"/>
              </a:solidFill>
              <a:effectLst/>
            </a:endParaRPr>
          </a:p>
        </p:txBody>
      </p:sp>
    </p:spTree>
    <p:extLst>
      <p:ext uri="{BB962C8B-B14F-4D97-AF65-F5344CB8AC3E}">
        <p14:creationId xmlns:p14="http://schemas.microsoft.com/office/powerpoint/2010/main" val="1630455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6FB584AA-9CCA-4E11-ED28-37F081463086}"/>
              </a:ext>
            </a:extLst>
          </p:cNvPr>
          <p:cNvSpPr/>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0" cap="none" spc="-5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BÜTÜNLÜK</a:t>
            </a:r>
          </a:p>
        </p:txBody>
      </p:sp>
      <p:pic>
        <p:nvPicPr>
          <p:cNvPr id="2" name="Resim 1">
            <a:extLst>
              <a:ext uri="{FF2B5EF4-FFF2-40B4-BE49-F238E27FC236}">
                <a16:creationId xmlns:a16="http://schemas.microsoft.com/office/drawing/2014/main" id="{10FC3022-B60B-B17E-1857-390EEEEDCD1C}"/>
              </a:ext>
            </a:extLst>
          </p:cNvPr>
          <p:cNvPicPr>
            <a:picLocks noChangeAspect="1"/>
          </p:cNvPicPr>
          <p:nvPr/>
        </p:nvPicPr>
        <p:blipFill>
          <a:blip r:embed="rId2"/>
          <a:stretch>
            <a:fillRect/>
          </a:stretch>
        </p:blipFill>
        <p:spPr>
          <a:xfrm>
            <a:off x="643192" y="1449499"/>
            <a:ext cx="5451627" cy="3638961"/>
          </a:xfrm>
          <a:prstGeom prst="rect">
            <a:avLst/>
          </a:prstGeom>
        </p:spPr>
      </p:pic>
      <p:cxnSp>
        <p:nvCxnSpPr>
          <p:cNvPr id="33" name="Straight Connector 3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79A8CB3F-755C-6C7B-0566-C6A9AEF402FA}"/>
              </a:ext>
            </a:extLst>
          </p:cNvPr>
          <p:cNvSpPr>
            <a:spLocks noGrp="1"/>
          </p:cNvSpPr>
          <p:nvPr>
            <p:ph idx="1"/>
          </p:nvPr>
        </p:nvSpPr>
        <p:spPr>
          <a:xfrm>
            <a:off x="6411684" y="2198914"/>
            <a:ext cx="5127172" cy="3670180"/>
          </a:xfrm>
        </p:spPr>
        <p:txBody>
          <a:bodyPr vert="horz" lIns="0" tIns="45720" rIns="0" bIns="45720" rtlCol="0">
            <a:normAutofit/>
          </a:bodyPr>
          <a:lstStyle/>
          <a:p>
            <a:r>
              <a:rPr lang="en-US"/>
              <a:t>Bütünlük</a:t>
            </a:r>
            <a:r>
              <a:rPr lang="en-US" dirty="0"/>
              <a:t>: </a:t>
            </a:r>
            <a:r>
              <a:rPr lang="en-US"/>
              <a:t>Bilginin</a:t>
            </a:r>
            <a:r>
              <a:rPr lang="en-US" dirty="0"/>
              <a:t> </a:t>
            </a:r>
            <a:r>
              <a:rPr lang="en-US"/>
              <a:t>gerçeğe</a:t>
            </a:r>
            <a:r>
              <a:rPr lang="en-US" dirty="0"/>
              <a:t> </a:t>
            </a:r>
            <a:r>
              <a:rPr lang="en-US"/>
              <a:t>aykırı</a:t>
            </a:r>
            <a:r>
              <a:rPr lang="en-US" dirty="0"/>
              <a:t> </a:t>
            </a:r>
            <a:r>
              <a:rPr lang="en-US"/>
              <a:t>biçimde</a:t>
            </a:r>
            <a:r>
              <a:rPr lang="en-US" dirty="0"/>
              <a:t> </a:t>
            </a:r>
            <a:r>
              <a:rPr lang="en-US"/>
              <a:t>değişmemesi</a:t>
            </a:r>
            <a:r>
              <a:rPr lang="en-US" dirty="0"/>
              <a:t> </a:t>
            </a:r>
            <a:r>
              <a:rPr lang="en-US"/>
              <a:t>anlamına</a:t>
            </a:r>
            <a:r>
              <a:rPr lang="en-US" dirty="0"/>
              <a:t> </a:t>
            </a:r>
            <a:r>
              <a:rPr lang="en-US"/>
              <a:t>gelir</a:t>
            </a:r>
            <a:r>
              <a:rPr lang="en-US" dirty="0"/>
              <a:t>. </a:t>
            </a:r>
            <a:r>
              <a:rPr lang="en-US"/>
              <a:t>Bazı</a:t>
            </a:r>
            <a:r>
              <a:rPr lang="en-US" dirty="0"/>
              <a:t> </a:t>
            </a:r>
            <a:r>
              <a:rPr lang="en-US"/>
              <a:t>bilgiler</a:t>
            </a:r>
            <a:r>
              <a:rPr lang="en-US" dirty="0"/>
              <a:t> (</a:t>
            </a:r>
            <a:r>
              <a:rPr lang="en-US"/>
              <a:t>örn.adres</a:t>
            </a:r>
            <a:r>
              <a:rPr lang="en-US" dirty="0"/>
              <a:t>) zaman </a:t>
            </a:r>
            <a:r>
              <a:rPr lang="en-US"/>
              <a:t>içinde</a:t>
            </a:r>
            <a:r>
              <a:rPr lang="en-US" dirty="0"/>
              <a:t> </a:t>
            </a:r>
            <a:r>
              <a:rPr lang="en-US"/>
              <a:t>değişebilir</a:t>
            </a:r>
            <a:r>
              <a:rPr lang="en-US" dirty="0"/>
              <a:t> </a:t>
            </a:r>
            <a:r>
              <a:rPr lang="en-US"/>
              <a:t>veya</a:t>
            </a:r>
            <a:r>
              <a:rPr lang="en-US" dirty="0"/>
              <a:t> </a:t>
            </a:r>
            <a:r>
              <a:rPr lang="en-US"/>
              <a:t>bilginin</a:t>
            </a:r>
            <a:r>
              <a:rPr lang="en-US" dirty="0"/>
              <a:t> </a:t>
            </a:r>
            <a:r>
              <a:rPr lang="en-US"/>
              <a:t>kaynağından</a:t>
            </a:r>
            <a:r>
              <a:rPr lang="en-US" dirty="0"/>
              <a:t> </a:t>
            </a:r>
            <a:r>
              <a:rPr lang="en-US"/>
              <a:t>güncellenebilir</a:t>
            </a:r>
            <a:r>
              <a:rPr lang="en-US" dirty="0"/>
              <a:t> (</a:t>
            </a:r>
            <a:r>
              <a:rPr lang="en-US"/>
              <a:t>örn</a:t>
            </a:r>
            <a:r>
              <a:rPr lang="en-US" dirty="0"/>
              <a:t>. </a:t>
            </a:r>
            <a:r>
              <a:rPr lang="en-US"/>
              <a:t>kişinin</a:t>
            </a:r>
            <a:r>
              <a:rPr lang="en-US" dirty="0"/>
              <a:t> </a:t>
            </a:r>
            <a:r>
              <a:rPr lang="en-US"/>
              <a:t>kendi</a:t>
            </a:r>
            <a:r>
              <a:rPr lang="en-US" dirty="0"/>
              <a:t> </a:t>
            </a:r>
            <a:r>
              <a:rPr lang="en-US"/>
              <a:t>siparişini</a:t>
            </a:r>
            <a:r>
              <a:rPr lang="en-US" dirty="0"/>
              <a:t> </a:t>
            </a:r>
            <a:r>
              <a:rPr lang="en-US"/>
              <a:t>iptal</a:t>
            </a:r>
            <a:r>
              <a:rPr lang="en-US" dirty="0"/>
              <a:t> </a:t>
            </a:r>
            <a:r>
              <a:rPr lang="en-US"/>
              <a:t>etmesi</a:t>
            </a:r>
            <a:r>
              <a:rPr lang="en-US" dirty="0"/>
              <a:t>).</a:t>
            </a:r>
          </a:p>
          <a:p>
            <a:r>
              <a:rPr lang="en-US"/>
              <a:t>Böyle</a:t>
            </a:r>
            <a:r>
              <a:rPr lang="en-US" dirty="0"/>
              <a:t> </a:t>
            </a:r>
            <a:r>
              <a:rPr lang="en-US"/>
              <a:t>değişimler</a:t>
            </a:r>
            <a:r>
              <a:rPr lang="en-US" dirty="0"/>
              <a:t> </a:t>
            </a:r>
            <a:r>
              <a:rPr lang="en-US"/>
              <a:t>bütünlüğü</a:t>
            </a:r>
            <a:r>
              <a:rPr lang="en-US" dirty="0"/>
              <a:t> </a:t>
            </a:r>
            <a:r>
              <a:rPr lang="en-US"/>
              <a:t>ihlal</a:t>
            </a:r>
            <a:r>
              <a:rPr lang="en-US" dirty="0"/>
              <a:t> </a:t>
            </a:r>
            <a:r>
              <a:rPr lang="en-US"/>
              <a:t>etmez</a:t>
            </a:r>
            <a:r>
              <a:rPr lang="en-US" dirty="0"/>
              <a:t>. </a:t>
            </a:r>
            <a:r>
              <a:rPr lang="en-US"/>
              <a:t>Bilginin</a:t>
            </a:r>
            <a:r>
              <a:rPr lang="en-US" dirty="0"/>
              <a:t> </a:t>
            </a:r>
            <a:r>
              <a:rPr lang="en-US"/>
              <a:t>kaynağı</a:t>
            </a:r>
            <a:r>
              <a:rPr lang="en-US" dirty="0"/>
              <a:t> </a:t>
            </a:r>
            <a:r>
              <a:rPr lang="en-US"/>
              <a:t>veya</a:t>
            </a:r>
            <a:r>
              <a:rPr lang="en-US" dirty="0"/>
              <a:t> </a:t>
            </a:r>
            <a:r>
              <a:rPr lang="en-US"/>
              <a:t>onu</a:t>
            </a:r>
            <a:r>
              <a:rPr lang="en-US" dirty="0"/>
              <a:t> </a:t>
            </a:r>
            <a:r>
              <a:rPr lang="en-US"/>
              <a:t>değiştirmeye</a:t>
            </a:r>
            <a:r>
              <a:rPr lang="en-US" dirty="0"/>
              <a:t> </a:t>
            </a:r>
            <a:r>
              <a:rPr lang="en-US"/>
              <a:t>yetkili</a:t>
            </a:r>
            <a:r>
              <a:rPr lang="en-US" dirty="0"/>
              <a:t> </a:t>
            </a:r>
            <a:r>
              <a:rPr lang="en-US"/>
              <a:t>kişiler</a:t>
            </a:r>
            <a:r>
              <a:rPr lang="en-US" dirty="0"/>
              <a:t> </a:t>
            </a:r>
            <a:r>
              <a:rPr lang="en-US"/>
              <a:t>dışında</a:t>
            </a:r>
            <a:r>
              <a:rPr lang="en-US" dirty="0"/>
              <a:t> </a:t>
            </a:r>
            <a:r>
              <a:rPr lang="en-US"/>
              <a:t>birilerinin</a:t>
            </a:r>
            <a:r>
              <a:rPr lang="en-US" dirty="0"/>
              <a:t> </a:t>
            </a:r>
            <a:r>
              <a:rPr lang="en-US"/>
              <a:t>bilgide</a:t>
            </a:r>
            <a:r>
              <a:rPr lang="en-US" dirty="0"/>
              <a:t> </a:t>
            </a:r>
            <a:r>
              <a:rPr lang="en-US"/>
              <a:t>değişiklik</a:t>
            </a:r>
            <a:r>
              <a:rPr lang="en-US" dirty="0"/>
              <a:t> </a:t>
            </a:r>
            <a:r>
              <a:rPr lang="en-US"/>
              <a:t>yapması</a:t>
            </a:r>
            <a:r>
              <a:rPr lang="en-US" dirty="0"/>
              <a:t> </a:t>
            </a:r>
            <a:r>
              <a:rPr lang="en-US"/>
              <a:t>ise</a:t>
            </a:r>
            <a:r>
              <a:rPr lang="en-US" dirty="0"/>
              <a:t> </a:t>
            </a:r>
            <a:r>
              <a:rPr lang="en-US"/>
              <a:t>bütünlüğü</a:t>
            </a:r>
            <a:r>
              <a:rPr lang="en-US" dirty="0"/>
              <a:t> </a:t>
            </a:r>
            <a:r>
              <a:rPr lang="en-US"/>
              <a:t>bozar</a:t>
            </a:r>
            <a:r>
              <a:rPr lang="en-US" dirty="0"/>
              <a:t>.</a:t>
            </a:r>
          </a:p>
        </p:txBody>
      </p:sp>
      <p:sp>
        <p:nvSpPr>
          <p:cNvPr id="35" name="Rectangle 3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37" name="Rectangle 3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230754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C1C6EBA-F6B1-58A3-A569-94490EA599E7}"/>
              </a:ext>
            </a:extLst>
          </p:cNvPr>
          <p:cNvSpPr>
            <a:spLocks noGrp="1"/>
          </p:cNvSpPr>
          <p:nvPr>
            <p:ph idx="1"/>
          </p:nvPr>
        </p:nvSpPr>
        <p:spPr>
          <a:xfrm>
            <a:off x="1336431" y="2834640"/>
            <a:ext cx="10058400" cy="4023360"/>
          </a:xfrm>
        </p:spPr>
        <p:txBody>
          <a:bodyPr/>
          <a:lstStyle/>
          <a:p>
            <a:r>
              <a:rPr lang="tr-TR" dirty="0"/>
              <a:t>Bütünlük ile gizlilik birbirinden farklıdır. Birinin varlığı diğerini garanti etmez. Her ikisini</a:t>
            </a:r>
          </a:p>
          <a:p>
            <a:r>
              <a:rPr lang="tr-TR" dirty="0"/>
              <a:t>de sağlamak için farklı teknikler bir arada kullanılmalıdır.</a:t>
            </a:r>
          </a:p>
        </p:txBody>
      </p:sp>
      <p:sp>
        <p:nvSpPr>
          <p:cNvPr id="2" name="Dikdörtgen 1">
            <a:extLst>
              <a:ext uri="{FF2B5EF4-FFF2-40B4-BE49-F238E27FC236}">
                <a16:creationId xmlns:a16="http://schemas.microsoft.com/office/drawing/2014/main" id="{C66D4987-B0F2-2C10-0867-4A1F56E6E009}"/>
              </a:ext>
            </a:extLst>
          </p:cNvPr>
          <p:cNvSpPr/>
          <p:nvPr/>
        </p:nvSpPr>
        <p:spPr>
          <a:xfrm>
            <a:off x="4931938" y="758707"/>
            <a:ext cx="1624740" cy="923330"/>
          </a:xfrm>
          <a:prstGeom prst="rect">
            <a:avLst/>
          </a:prstGeom>
          <a:noFill/>
        </p:spPr>
        <p:txBody>
          <a:bodyPr wrap="none" lIns="91440" tIns="45720" rIns="91440" bIns="45720">
            <a:spAutoFit/>
          </a:bodyPr>
          <a:lstStyle/>
          <a:p>
            <a:pPr algn="ctr"/>
            <a:r>
              <a:rPr lang="tr-TR" sz="5400" b="1" spc="50" dirty="0">
                <a:ln w="0"/>
                <a:solidFill>
                  <a:schemeClr val="bg2"/>
                </a:solidFill>
                <a:effectLst>
                  <a:innerShdw blurRad="63500" dist="50800" dir="13500000">
                    <a:srgbClr val="000000">
                      <a:alpha val="50000"/>
                    </a:srgbClr>
                  </a:innerShdw>
                </a:effectLst>
              </a:rPr>
              <a:t>NOT:</a:t>
            </a:r>
            <a:endParaRPr lang="tr-TR"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647828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BB90ED19-1B31-F3FA-3C89-E485C9311528}"/>
              </a:ext>
            </a:extLst>
          </p:cNvPr>
          <p:cNvSpPr/>
          <p:nvPr/>
        </p:nvSpPr>
        <p:spPr>
          <a:xfrm>
            <a:off x="5181601" y="634946"/>
            <a:ext cx="636814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kern="1200" spc="-50" baseline="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ERİŞEBİLİRLİK</a:t>
            </a:r>
            <a:endParaRPr lang="en-US" sz="4800" b="0" kern="1200" cap="none" spc="-50" baseline="0" dirty="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endParaRPr>
          </a:p>
        </p:txBody>
      </p:sp>
      <p:pic>
        <p:nvPicPr>
          <p:cNvPr id="2" name="Resim 1">
            <a:extLst>
              <a:ext uri="{FF2B5EF4-FFF2-40B4-BE49-F238E27FC236}">
                <a16:creationId xmlns:a16="http://schemas.microsoft.com/office/drawing/2014/main" id="{0404796C-6FEA-986F-A49B-8EB23B299275}"/>
              </a:ext>
            </a:extLst>
          </p:cNvPr>
          <p:cNvPicPr>
            <a:picLocks noChangeAspect="1"/>
          </p:cNvPicPr>
          <p:nvPr/>
        </p:nvPicPr>
        <p:blipFill rotWithShape="1">
          <a:blip r:embed="rId2"/>
          <a:srcRect l="16196" r="45697"/>
          <a:stretch/>
        </p:blipFill>
        <p:spPr>
          <a:xfrm>
            <a:off x="20" y="-12128"/>
            <a:ext cx="4654276" cy="6870127"/>
          </a:xfrm>
          <a:prstGeom prst="rect">
            <a:avLst/>
          </a:prstGeom>
        </p:spPr>
      </p:pic>
      <p:cxnSp>
        <p:nvCxnSpPr>
          <p:cNvPr id="30" name="Straight Connector 2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5BA06B9-957F-F329-D4C9-1EDA36AEE4D9}"/>
              </a:ext>
            </a:extLst>
          </p:cNvPr>
          <p:cNvSpPr>
            <a:spLocks noGrp="1"/>
          </p:cNvSpPr>
          <p:nvPr>
            <p:ph idx="1"/>
          </p:nvPr>
        </p:nvSpPr>
        <p:spPr>
          <a:xfrm>
            <a:off x="5181601" y="2198914"/>
            <a:ext cx="6368142" cy="3670180"/>
          </a:xfrm>
        </p:spPr>
        <p:txBody>
          <a:bodyPr vert="horz" lIns="0" tIns="45720" rIns="0" bIns="45720" rtlCol="0">
            <a:normAutofit/>
          </a:bodyPr>
          <a:lstStyle/>
          <a:p>
            <a:r>
              <a:rPr lang="en-US" dirty="0"/>
              <a:t>Erişilebilirlik</a:t>
            </a:r>
            <a:r>
              <a:rPr lang="en-US"/>
              <a:t>: </a:t>
            </a:r>
            <a:r>
              <a:rPr lang="en-US" dirty="0"/>
              <a:t>Bilgiye</a:t>
            </a:r>
            <a:r>
              <a:rPr lang="en-US"/>
              <a:t> </a:t>
            </a:r>
            <a:r>
              <a:rPr lang="en-US" dirty="0"/>
              <a:t>ulaşılabilmesi</a:t>
            </a:r>
            <a:r>
              <a:rPr lang="en-US"/>
              <a:t> </a:t>
            </a:r>
            <a:r>
              <a:rPr lang="en-US" dirty="0"/>
              <a:t>anlamına</a:t>
            </a:r>
            <a:r>
              <a:rPr lang="en-US"/>
              <a:t> </a:t>
            </a:r>
            <a:r>
              <a:rPr lang="en-US" dirty="0"/>
              <a:t>gelir</a:t>
            </a:r>
            <a:r>
              <a:rPr lang="en-US"/>
              <a:t>. </a:t>
            </a:r>
            <a:r>
              <a:rPr lang="en-US" dirty="0"/>
              <a:t>Bilgiye</a:t>
            </a:r>
            <a:r>
              <a:rPr lang="en-US"/>
              <a:t> </a:t>
            </a:r>
            <a:r>
              <a:rPr lang="en-US" dirty="0"/>
              <a:t>erişim</a:t>
            </a:r>
            <a:r>
              <a:rPr lang="en-US"/>
              <a:t> </a:t>
            </a:r>
            <a:r>
              <a:rPr lang="en-US" dirty="0"/>
              <a:t>yetkisi</a:t>
            </a:r>
            <a:r>
              <a:rPr lang="en-US"/>
              <a:t> </a:t>
            </a:r>
            <a:r>
              <a:rPr lang="en-US" dirty="0"/>
              <a:t>olan</a:t>
            </a:r>
            <a:r>
              <a:rPr lang="en-US"/>
              <a:t> </a:t>
            </a:r>
            <a:r>
              <a:rPr lang="en-US" dirty="0"/>
              <a:t>kişilerin </a:t>
            </a:r>
            <a:r>
              <a:rPr lang="en-US"/>
              <a:t>istedikleri zaman </a:t>
            </a:r>
            <a:r>
              <a:rPr lang="en-US" dirty="0"/>
              <a:t>erişip</a:t>
            </a:r>
            <a:r>
              <a:rPr lang="en-US"/>
              <a:t> </a:t>
            </a:r>
            <a:r>
              <a:rPr lang="en-US" dirty="0"/>
              <a:t>erişemediğinin</a:t>
            </a:r>
            <a:r>
              <a:rPr lang="en-US"/>
              <a:t> </a:t>
            </a:r>
            <a:r>
              <a:rPr lang="en-US" dirty="0"/>
              <a:t>ve</a:t>
            </a:r>
            <a:r>
              <a:rPr lang="en-US"/>
              <a:t> ne </a:t>
            </a:r>
            <a:r>
              <a:rPr lang="en-US" dirty="0"/>
              <a:t>oranda</a:t>
            </a:r>
            <a:r>
              <a:rPr lang="en-US"/>
              <a:t> </a:t>
            </a:r>
            <a:r>
              <a:rPr lang="en-US" dirty="0"/>
              <a:t>erişebildiğinin</a:t>
            </a:r>
            <a:r>
              <a:rPr lang="en-US"/>
              <a:t> </a:t>
            </a:r>
            <a:r>
              <a:rPr lang="en-US" dirty="0"/>
              <a:t>ölçüsüdür</a:t>
            </a:r>
            <a:r>
              <a:rPr lang="en-US"/>
              <a:t>.</a:t>
            </a:r>
            <a:endParaRPr lang="en-US" dirty="0"/>
          </a:p>
        </p:txBody>
      </p:sp>
    </p:spTree>
    <p:extLst>
      <p:ext uri="{BB962C8B-B14F-4D97-AF65-F5344CB8AC3E}">
        <p14:creationId xmlns:p14="http://schemas.microsoft.com/office/powerpoint/2010/main" val="218446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AA822DCF-0FDD-78ED-5F2B-98CE63D9609D}"/>
              </a:ext>
            </a:extLst>
          </p:cNvPr>
          <p:cNvSpPr/>
          <p:nvPr/>
        </p:nvSpPr>
        <p:spPr>
          <a:xfrm>
            <a:off x="965030" y="963997"/>
            <a:ext cx="3254691" cy="4938361"/>
          </a:xfrm>
          <a:prstGeom prst="rect">
            <a:avLst/>
          </a:prstGeom>
        </p:spPr>
        <p:txBody>
          <a:bodyPr vert="horz" lIns="91440" tIns="45720" rIns="91440" bIns="45720" rtlCol="0" anchor="ctr">
            <a:normAutofit/>
          </a:bodyPr>
          <a:lstStyle/>
          <a:p>
            <a:pPr algn="r" defTabSz="914400">
              <a:lnSpc>
                <a:spcPct val="85000"/>
              </a:lnSpc>
              <a:spcBef>
                <a:spcPct val="0"/>
              </a:spcBef>
              <a:spcAft>
                <a:spcPts val="600"/>
              </a:spcAft>
            </a:pPr>
            <a:r>
              <a:rPr lang="en-US" sz="4400" b="0" cap="none" spc="-5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GERÇEKLİK</a:t>
            </a:r>
          </a:p>
        </p:txBody>
      </p:sp>
      <p:cxnSp>
        <p:nvCxnSpPr>
          <p:cNvPr id="13" name="Straight Connector 12">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368013E-A925-7A70-020E-13EFF42CDD4A}"/>
              </a:ext>
            </a:extLst>
          </p:cNvPr>
          <p:cNvSpPr>
            <a:spLocks noGrp="1"/>
          </p:cNvSpPr>
          <p:nvPr>
            <p:ph idx="1"/>
          </p:nvPr>
        </p:nvSpPr>
        <p:spPr>
          <a:xfrm>
            <a:off x="4650252" y="963507"/>
            <a:ext cx="6619728" cy="4938851"/>
          </a:xfrm>
        </p:spPr>
        <p:txBody>
          <a:bodyPr vert="horz" lIns="0" tIns="45720" rIns="0" bIns="45720" rtlCol="0" anchor="ctr">
            <a:normAutofit/>
          </a:bodyPr>
          <a:lstStyle/>
          <a:p>
            <a:r>
              <a:rPr lang="en-US" sz="1800" dirty="0" err="1"/>
              <a:t>Gerçeklik</a:t>
            </a:r>
            <a:r>
              <a:rPr lang="en-US" sz="1800" dirty="0"/>
              <a:t>: </a:t>
            </a:r>
            <a:r>
              <a:rPr lang="en-US" sz="1800" dirty="0" err="1"/>
              <a:t>Bilginin</a:t>
            </a:r>
            <a:r>
              <a:rPr lang="en-US" sz="1800" dirty="0"/>
              <a:t> </a:t>
            </a:r>
            <a:r>
              <a:rPr lang="en-US" sz="1800" dirty="0" err="1"/>
              <a:t>uydurma</a:t>
            </a:r>
            <a:r>
              <a:rPr lang="en-US" sz="1800" dirty="0"/>
              <a:t> </a:t>
            </a:r>
            <a:r>
              <a:rPr lang="en-US" sz="1800" dirty="0" err="1"/>
              <a:t>olmaması</a:t>
            </a:r>
            <a:r>
              <a:rPr lang="en-US" sz="1800" dirty="0"/>
              <a:t>, </a:t>
            </a:r>
            <a:r>
              <a:rPr lang="en-US" sz="1800" dirty="0" err="1"/>
              <a:t>içeriğinin</a:t>
            </a:r>
            <a:r>
              <a:rPr lang="en-US" sz="1800" dirty="0"/>
              <a:t>, </a:t>
            </a:r>
            <a:r>
              <a:rPr lang="en-US" sz="1800" dirty="0" err="1"/>
              <a:t>kaynağının</a:t>
            </a:r>
            <a:r>
              <a:rPr lang="en-US" sz="1800" dirty="0"/>
              <a:t>, </a:t>
            </a:r>
            <a:r>
              <a:rPr lang="en-US" sz="1800" dirty="0" err="1"/>
              <a:t>üretilme</a:t>
            </a:r>
            <a:r>
              <a:rPr lang="en-US" sz="1800" dirty="0"/>
              <a:t> </a:t>
            </a:r>
            <a:r>
              <a:rPr lang="en-US" sz="1800" dirty="0" err="1"/>
              <a:t>zamanının</a:t>
            </a:r>
            <a:r>
              <a:rPr lang="en-US" sz="1800" dirty="0"/>
              <a:t> vs. </a:t>
            </a:r>
            <a:r>
              <a:rPr lang="en-US" sz="1800" dirty="0" err="1"/>
              <a:t>doğru</a:t>
            </a:r>
            <a:r>
              <a:rPr lang="tr-TR" sz="1800" dirty="0"/>
              <a:t> </a:t>
            </a:r>
            <a:r>
              <a:rPr lang="en-US" sz="1800" dirty="0" err="1"/>
              <a:t>olması</a:t>
            </a:r>
            <a:r>
              <a:rPr lang="en-US" sz="1800" dirty="0"/>
              <a:t> </a:t>
            </a:r>
            <a:r>
              <a:rPr lang="en-US" sz="1800" dirty="0" err="1"/>
              <a:t>anlamına</a:t>
            </a:r>
            <a:r>
              <a:rPr lang="en-US" sz="1800" dirty="0"/>
              <a:t> </a:t>
            </a:r>
            <a:r>
              <a:rPr lang="en-US" sz="1800" dirty="0" err="1"/>
              <a:t>gelir</a:t>
            </a:r>
            <a:r>
              <a:rPr lang="en-US" sz="1800" dirty="0"/>
              <a:t>.</a:t>
            </a:r>
          </a:p>
        </p:txBody>
      </p:sp>
    </p:spTree>
    <p:extLst>
      <p:ext uri="{BB962C8B-B14F-4D97-AF65-F5344CB8AC3E}">
        <p14:creationId xmlns:p14="http://schemas.microsoft.com/office/powerpoint/2010/main" val="209552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4" name="Dikdörtgen 3">
            <a:extLst>
              <a:ext uri="{FF2B5EF4-FFF2-40B4-BE49-F238E27FC236}">
                <a16:creationId xmlns:a16="http://schemas.microsoft.com/office/drawing/2014/main" id="{B7E2CFB4-C17C-30A8-886E-E7FCDD957DDC}"/>
              </a:ext>
            </a:extLst>
          </p:cNvPr>
          <p:cNvSpPr/>
          <p:nvPr/>
        </p:nvSpPr>
        <p:spPr>
          <a:xfrm>
            <a:off x="492370" y="516835"/>
            <a:ext cx="3084844" cy="5772840"/>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spc="-50">
                <a:ln w="0"/>
                <a:solidFill>
                  <a:srgbClr val="FFFFFF"/>
                </a:solidFill>
                <a:effectLst>
                  <a:outerShdw blurRad="38100" dist="19050" dir="2700000" algn="tl" rotWithShape="0">
                    <a:schemeClr val="dk1">
                      <a:alpha val="40000"/>
                    </a:schemeClr>
                  </a:outerShdw>
                </a:effectLst>
                <a:latin typeface="+mj-lt"/>
                <a:ea typeface="+mj-ea"/>
                <a:cs typeface="+mj-cs"/>
              </a:rPr>
              <a:t>İNKAR EDİLEMEZLİK</a:t>
            </a:r>
            <a:endParaRPr lang="en-US" sz="3600" b="0" cap="none" spc="-50">
              <a:ln w="0"/>
              <a:solidFill>
                <a:srgbClr val="FFFFFF"/>
              </a:solidFill>
              <a:effectLst>
                <a:outerShdw blurRad="38100" dist="19050" dir="2700000" algn="tl" rotWithShape="0">
                  <a:schemeClr val="dk1">
                    <a:alpha val="40000"/>
                  </a:schemeClr>
                </a:outerShdw>
              </a:effectLst>
              <a:latin typeface="+mj-lt"/>
              <a:ea typeface="+mj-ea"/>
              <a:cs typeface="+mj-cs"/>
            </a:endParaRP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graphicFrame>
        <p:nvGraphicFramePr>
          <p:cNvPr id="6" name="İçerik Yer Tutucusu 2">
            <a:extLst>
              <a:ext uri="{FF2B5EF4-FFF2-40B4-BE49-F238E27FC236}">
                <a16:creationId xmlns:a16="http://schemas.microsoft.com/office/drawing/2014/main" id="{CB21F01B-0CF7-155D-C6BF-3E30701D96F1}"/>
              </a:ext>
            </a:extLst>
          </p:cNvPr>
          <p:cNvGraphicFramePr>
            <a:graphicFrameLocks noGrp="1"/>
          </p:cNvGraphicFramePr>
          <p:nvPr>
            <p:ph idx="1"/>
            <p:extLst>
              <p:ext uri="{D42A27DB-BD31-4B8C-83A1-F6EECF244321}">
                <p14:modId xmlns:p14="http://schemas.microsoft.com/office/powerpoint/2010/main" val="371404459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8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C152659-1056-4E32-1818-BBD97B7AAB63}"/>
              </a:ext>
            </a:extLst>
          </p:cNvPr>
          <p:cNvSpPr>
            <a:spLocks noGrp="1"/>
          </p:cNvSpPr>
          <p:nvPr>
            <p:ph idx="1"/>
          </p:nvPr>
        </p:nvSpPr>
        <p:spPr>
          <a:xfrm>
            <a:off x="1195754" y="2408442"/>
            <a:ext cx="10058400" cy="4023360"/>
          </a:xfrm>
        </p:spPr>
        <p:txBody>
          <a:bodyPr/>
          <a:lstStyle/>
          <a:p>
            <a:r>
              <a:rPr lang="tr-TR" dirty="0"/>
              <a:t>Sorumluluk: Bilgiyle ilgili işlemleri (üretme, erişme, değiştirme vb.) kimin yaptığının belli</a:t>
            </a:r>
          </a:p>
          <a:p>
            <a:r>
              <a:rPr lang="tr-TR" dirty="0"/>
              <a:t>olması ve bir sorun çıkması durumunda kimden hesap sorulacağının bilinmesi anlamına gelir.</a:t>
            </a:r>
          </a:p>
        </p:txBody>
      </p:sp>
      <p:sp>
        <p:nvSpPr>
          <p:cNvPr id="4" name="Dikdörtgen 3">
            <a:extLst>
              <a:ext uri="{FF2B5EF4-FFF2-40B4-BE49-F238E27FC236}">
                <a16:creationId xmlns:a16="http://schemas.microsoft.com/office/drawing/2014/main" id="{25098A45-1602-0BB9-1783-74A07575C878}"/>
              </a:ext>
            </a:extLst>
          </p:cNvPr>
          <p:cNvSpPr/>
          <p:nvPr/>
        </p:nvSpPr>
        <p:spPr>
          <a:xfrm>
            <a:off x="3784097" y="527241"/>
            <a:ext cx="4173643" cy="923330"/>
          </a:xfrm>
          <a:prstGeom prst="rect">
            <a:avLst/>
          </a:prstGeom>
          <a:noFill/>
        </p:spPr>
        <p:txBody>
          <a:bodyPr wrap="none" lIns="91440" tIns="45720" rIns="91440" bIns="45720">
            <a:spAutoFit/>
          </a:bodyPr>
          <a:lstStyle/>
          <a:p>
            <a:pPr algn="ctr"/>
            <a:r>
              <a:rPr lang="tr-TR" sz="5400" b="0" cap="none" spc="0">
                <a:ln w="0"/>
                <a:solidFill>
                  <a:schemeClr val="tx1"/>
                </a:solidFill>
                <a:effectLst>
                  <a:outerShdw blurRad="38100" dist="19050" dir="2700000" algn="tl" rotWithShape="0">
                    <a:schemeClr val="dk1">
                      <a:alpha val="40000"/>
                    </a:schemeClr>
                  </a:outerShdw>
                </a:effectLst>
              </a:rPr>
              <a:t>SORUMLULUK</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488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7B134F-BCC2-1B0A-A80E-A70FFE24AD56}"/>
              </a:ext>
            </a:extLst>
          </p:cNvPr>
          <p:cNvSpPr>
            <a:spLocks noGrp="1"/>
          </p:cNvSpPr>
          <p:nvPr>
            <p:ph type="title"/>
          </p:nvPr>
        </p:nvSpPr>
        <p:spPr>
          <a:xfrm>
            <a:off x="661182" y="286603"/>
            <a:ext cx="11296356" cy="1450757"/>
          </a:xfrm>
        </p:spPr>
        <p:txBody>
          <a:bodyPr>
            <a:normAutofit/>
          </a:bodyPr>
          <a:lstStyle/>
          <a:p>
            <a:r>
              <a:rPr lang="tr-TR" b="1" spc="0" dirty="0">
                <a:ln w="10160">
                  <a:solidFill>
                    <a:schemeClr val="accent5"/>
                  </a:solidFill>
                  <a:prstDash val="solid"/>
                </a:ln>
                <a:solidFill>
                  <a:schemeClr val="accent6">
                    <a:lumMod val="60000"/>
                    <a:lumOff val="40000"/>
                  </a:schemeClr>
                </a:solidFill>
                <a:effectLst>
                  <a:outerShdw blurRad="38100" dist="22860" dir="5400000" algn="tl" rotWithShape="0">
                    <a:srgbClr val="000000">
                      <a:alpha val="30000"/>
                    </a:srgbClr>
                  </a:outerShdw>
                </a:effectLst>
              </a:rPr>
              <a:t>Aşağıdaki örnek olayların her biri bilginin hangi temel özelliklerine zarar  verir?</a:t>
            </a:r>
          </a:p>
        </p:txBody>
      </p:sp>
      <p:sp>
        <p:nvSpPr>
          <p:cNvPr id="3" name="İçerik Yer Tutucusu 2">
            <a:extLst>
              <a:ext uri="{FF2B5EF4-FFF2-40B4-BE49-F238E27FC236}">
                <a16:creationId xmlns:a16="http://schemas.microsoft.com/office/drawing/2014/main" id="{B4E8DBBF-8D6F-ACEA-B805-B1CDD0F0C0E6}"/>
              </a:ext>
            </a:extLst>
          </p:cNvPr>
          <p:cNvSpPr>
            <a:spLocks noGrp="1"/>
          </p:cNvSpPr>
          <p:nvPr>
            <p:ph idx="1"/>
          </p:nvPr>
        </p:nvSpPr>
        <p:spPr>
          <a:xfrm>
            <a:off x="1159163" y="2084885"/>
            <a:ext cx="10058400" cy="4023360"/>
          </a:xfrm>
        </p:spPr>
        <p:txBody>
          <a:bodyPr/>
          <a:lstStyle/>
          <a:p>
            <a:r>
              <a:rPr lang="tr-TR" dirty="0"/>
              <a:t>1. Arkadaşın senin telefonundaki mesajların hepsini okumuş.</a:t>
            </a:r>
          </a:p>
          <a:p>
            <a:r>
              <a:rPr lang="tr-TR" dirty="0"/>
              <a:t>2. Uzaktan eğitim sistemi çöktüğü için ders kayıtlarına ulaşamıyorsun.</a:t>
            </a:r>
          </a:p>
          <a:p>
            <a:r>
              <a:rPr lang="tr-TR" dirty="0"/>
              <a:t>3. Ödevini öğretmenine teslim etmiştin ama kapak sayfası kopup düşmüş ve kaybolmuş.</a:t>
            </a:r>
          </a:p>
          <a:p>
            <a:r>
              <a:rPr lang="tr-TR" dirty="0"/>
              <a:t>4. Arkadaşın sana gelen bir mesajı okumuş sonra da silmiş.</a:t>
            </a:r>
          </a:p>
          <a:p>
            <a:r>
              <a:rPr lang="tr-TR" dirty="0"/>
              <a:t>5. Birileri okulun web sayfasındaki bazı duyuruları izinsiz olarak yok etmiş.</a:t>
            </a:r>
          </a:p>
        </p:txBody>
      </p:sp>
    </p:spTree>
    <p:extLst>
      <p:ext uri="{BB962C8B-B14F-4D97-AF65-F5344CB8AC3E}">
        <p14:creationId xmlns:p14="http://schemas.microsoft.com/office/powerpoint/2010/main" val="212035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F77BA2-110F-AF4B-8033-ED02CAA66598}"/>
              </a:ext>
            </a:extLst>
          </p:cNvPr>
          <p:cNvSpPr>
            <a:spLocks noGrp="1"/>
          </p:cNvSpPr>
          <p:nvPr>
            <p:ph idx="1"/>
          </p:nvPr>
        </p:nvSpPr>
        <p:spPr>
          <a:xfrm>
            <a:off x="1237957" y="2033729"/>
            <a:ext cx="10058400" cy="4023360"/>
          </a:xfrm>
        </p:spPr>
        <p:txBody>
          <a:bodyPr/>
          <a:lstStyle/>
          <a:p>
            <a:r>
              <a:rPr lang="tr-TR" dirty="0"/>
              <a:t>1. Gizlilik</a:t>
            </a:r>
          </a:p>
          <a:p>
            <a:r>
              <a:rPr lang="tr-TR" dirty="0"/>
              <a:t>2. Erişilebilirlik</a:t>
            </a:r>
          </a:p>
          <a:p>
            <a:r>
              <a:rPr lang="tr-TR" dirty="0"/>
              <a:t>3. Bütünlük</a:t>
            </a:r>
          </a:p>
          <a:p>
            <a:r>
              <a:rPr lang="tr-TR" dirty="0"/>
              <a:t>4. Gizlilik ve bütünlük (artı erişilebilirlik de olabilir)</a:t>
            </a:r>
          </a:p>
          <a:p>
            <a:r>
              <a:rPr lang="tr-TR" dirty="0"/>
              <a:t>5. Bütünlük ve erişilebilirlik</a:t>
            </a:r>
          </a:p>
        </p:txBody>
      </p:sp>
      <p:sp>
        <p:nvSpPr>
          <p:cNvPr id="4" name="Dikdörtgen 3">
            <a:extLst>
              <a:ext uri="{FF2B5EF4-FFF2-40B4-BE49-F238E27FC236}">
                <a16:creationId xmlns:a16="http://schemas.microsoft.com/office/drawing/2014/main" id="{68913116-DE39-74D6-7F82-F1C7B9F54CD0}"/>
              </a:ext>
            </a:extLst>
          </p:cNvPr>
          <p:cNvSpPr/>
          <p:nvPr/>
        </p:nvSpPr>
        <p:spPr>
          <a:xfrm>
            <a:off x="3009870" y="800911"/>
            <a:ext cx="5497018" cy="923330"/>
          </a:xfrm>
          <a:prstGeom prst="rect">
            <a:avLst/>
          </a:prstGeom>
          <a:noFill/>
        </p:spPr>
        <p:txBody>
          <a:bodyPr wrap="none" lIns="91440" tIns="45720" rIns="91440" bIns="45720">
            <a:spAutoFit/>
          </a:bodyPr>
          <a:lstStyle/>
          <a:p>
            <a:pPr algn="ctr"/>
            <a:r>
              <a:rPr lang="tr-T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DOĞRU CEVAPLAR</a:t>
            </a:r>
          </a:p>
        </p:txBody>
      </p:sp>
    </p:spTree>
    <p:extLst>
      <p:ext uri="{BB962C8B-B14F-4D97-AF65-F5344CB8AC3E}">
        <p14:creationId xmlns:p14="http://schemas.microsoft.com/office/powerpoint/2010/main" val="3060039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F0D2458-AF6F-4176-095D-19E038A99E66}"/>
              </a:ext>
            </a:extLst>
          </p:cNvPr>
          <p:cNvSpPr>
            <a:spLocks noGrp="1"/>
          </p:cNvSpPr>
          <p:nvPr>
            <p:ph idx="1"/>
          </p:nvPr>
        </p:nvSpPr>
        <p:spPr>
          <a:xfrm>
            <a:off x="1066800" y="2225562"/>
            <a:ext cx="10058400" cy="4023360"/>
          </a:xfrm>
        </p:spPr>
        <p:txBody>
          <a:bodyPr/>
          <a:lstStyle/>
          <a:p>
            <a:r>
              <a:rPr lang="tr-TR" dirty="0"/>
              <a:t>Siber güvenlik, bilgisayar sistemlerinin ve bilgisayarlarda saklanan bilginin güvenliğidir.</a:t>
            </a:r>
          </a:p>
          <a:p>
            <a:r>
              <a:rPr lang="tr-TR" dirty="0"/>
              <a:t>Günümüzde bilginin büyük çoğunluğu bilgisayar ortamında üretilmekte ve saklanmaktadır. Bu</a:t>
            </a:r>
          </a:p>
          <a:p>
            <a:r>
              <a:rPr lang="tr-TR" dirty="0"/>
              <a:t>nedenle kişisel bilgisayarların, mobil telefon ve tabletlerin, sunucuların, diğer elektronik</a:t>
            </a:r>
          </a:p>
          <a:p>
            <a:r>
              <a:rPr lang="tr-TR" dirty="0"/>
              <a:t>cihazların ve bunlardan oluşan ağların korunması çok önemlidir.</a:t>
            </a:r>
          </a:p>
        </p:txBody>
      </p:sp>
    </p:spTree>
    <p:extLst>
      <p:ext uri="{BB962C8B-B14F-4D97-AF65-F5344CB8AC3E}">
        <p14:creationId xmlns:p14="http://schemas.microsoft.com/office/powerpoint/2010/main" val="262449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4"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25"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79D67C9C-66C2-B83A-D809-5040023D7A62}"/>
              </a:ext>
            </a:extLst>
          </p:cNvPr>
          <p:cNvSpPr/>
          <p:nvPr/>
        </p:nvSpPr>
        <p:spPr>
          <a:xfrm>
            <a:off x="6805053" y="1373389"/>
            <a:ext cx="4813072"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Siber</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güvenliğin</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korunmadığı</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durumlarda</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ne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gibi</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olumsuz</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sonuçlar</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ortaya</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 </a:t>
            </a:r>
            <a:r>
              <a:rPr lang="en-US" sz="5000" b="1" cap="none" spc="-50" dirty="0" err="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çıkabilir</a:t>
            </a:r>
            <a:r>
              <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rPr>
              <a:t>?</a:t>
            </a:r>
          </a:p>
          <a:p>
            <a:pPr defTabSz="914400">
              <a:lnSpc>
                <a:spcPct val="85000"/>
              </a:lnSpc>
              <a:spcBef>
                <a:spcPct val="0"/>
              </a:spcBef>
              <a:spcAft>
                <a:spcPts val="600"/>
              </a:spcAft>
            </a:pPr>
            <a:endParaRPr lang="en-US" sz="5000" b="1" cap="none" spc="-50" dirty="0">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latin typeface="+mj-lt"/>
              <a:ea typeface="+mj-ea"/>
              <a:cs typeface="+mj-cs"/>
            </a:endParaRPr>
          </a:p>
        </p:txBody>
      </p:sp>
      <p:pic>
        <p:nvPicPr>
          <p:cNvPr id="2" name="Resim 1">
            <a:extLst>
              <a:ext uri="{FF2B5EF4-FFF2-40B4-BE49-F238E27FC236}">
                <a16:creationId xmlns:a16="http://schemas.microsoft.com/office/drawing/2014/main" id="{44EC66CC-C402-555A-F5EE-22DD6EEAE036}"/>
              </a:ext>
            </a:extLst>
          </p:cNvPr>
          <p:cNvPicPr>
            <a:picLocks noChangeAspect="1"/>
          </p:cNvPicPr>
          <p:nvPr/>
        </p:nvPicPr>
        <p:blipFill>
          <a:blip r:embed="rId2"/>
          <a:stretch>
            <a:fillRect/>
          </a:stretch>
        </p:blipFill>
        <p:spPr>
          <a:xfrm>
            <a:off x="837921" y="640081"/>
            <a:ext cx="5054156" cy="5054156"/>
          </a:xfrm>
          <a:prstGeom prst="rect">
            <a:avLst/>
          </a:prstGeom>
        </p:spPr>
      </p:pic>
      <p:cxnSp>
        <p:nvCxnSpPr>
          <p:cNvPr id="27" name="Straight Connector 16">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18">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9" name="Rectangle 20">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315918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0"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1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02295E7-CFA1-8B63-4BFB-2CF3F196F8B4}"/>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5000" b="1">
                <a:ln w="9525">
                  <a:solidFill>
                    <a:schemeClr val="bg1"/>
                  </a:solidFill>
                  <a:prstDash val="solid"/>
                </a:ln>
                <a:solidFill>
                  <a:schemeClr val="tx1">
                    <a:lumMod val="85000"/>
                    <a:lumOff val="15000"/>
                  </a:schemeClr>
                </a:solidFill>
                <a:effectLst>
                  <a:outerShdw blurRad="12700" dist="38100" dir="2700000" algn="tl" rotWithShape="0">
                    <a:schemeClr val="accent5">
                      <a:lumMod val="60000"/>
                      <a:lumOff val="40000"/>
                    </a:schemeClr>
                  </a:outerShdw>
                </a:effectLst>
              </a:rPr>
              <a:t>Siber saldırı yapan kişilerin hedefleri neler olabilir?</a:t>
            </a:r>
            <a:br>
              <a:rPr lang="en-US" sz="5000">
                <a:solidFill>
                  <a:schemeClr val="tx1">
                    <a:lumMod val="85000"/>
                    <a:lumOff val="15000"/>
                  </a:schemeClr>
                </a:solidFill>
              </a:rPr>
            </a:br>
            <a:endParaRPr lang="en-US" sz="5000">
              <a:solidFill>
                <a:schemeClr val="tx1">
                  <a:lumMod val="85000"/>
                  <a:lumOff val="15000"/>
                </a:schemeClr>
              </a:solidFill>
            </a:endParaRPr>
          </a:p>
        </p:txBody>
      </p:sp>
      <p:pic>
        <p:nvPicPr>
          <p:cNvPr id="3" name="Resim 2">
            <a:extLst>
              <a:ext uri="{FF2B5EF4-FFF2-40B4-BE49-F238E27FC236}">
                <a16:creationId xmlns:a16="http://schemas.microsoft.com/office/drawing/2014/main" id="{97A64C6F-3649-974B-054E-5BF4BEBEE81C}"/>
              </a:ext>
            </a:extLst>
          </p:cNvPr>
          <p:cNvPicPr>
            <a:picLocks noChangeAspect="1"/>
          </p:cNvPicPr>
          <p:nvPr/>
        </p:nvPicPr>
        <p:blipFill>
          <a:blip r:embed="rId2"/>
          <a:stretch>
            <a:fillRect/>
          </a:stretch>
        </p:blipFill>
        <p:spPr>
          <a:xfrm>
            <a:off x="633999" y="1419319"/>
            <a:ext cx="5462001" cy="3495680"/>
          </a:xfrm>
          <a:prstGeom prst="rect">
            <a:avLst/>
          </a:prstGeom>
        </p:spPr>
      </p:pic>
      <p:cxnSp>
        <p:nvCxnSpPr>
          <p:cNvPr id="16" name="Straight Connector 15">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0" name="Rectangle 19">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297999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Dikdörtgen 1">
            <a:extLst>
              <a:ext uri="{FF2B5EF4-FFF2-40B4-BE49-F238E27FC236}">
                <a16:creationId xmlns:a16="http://schemas.microsoft.com/office/drawing/2014/main" id="{E028688F-5F6D-BC6D-1053-B6FBD2ED637F}"/>
              </a:ext>
            </a:extLst>
          </p:cNvPr>
          <p:cNvSpPr/>
          <p:nvPr/>
        </p:nvSpPr>
        <p:spPr>
          <a:xfrm>
            <a:off x="492370" y="516835"/>
            <a:ext cx="3084844" cy="5772840"/>
          </a:xfrm>
          <a:prstGeom prst="rect">
            <a:avLst/>
          </a:prstGeom>
        </p:spPr>
        <p:txBody>
          <a:bodyPr vert="horz" lIns="91440" tIns="45720" rIns="91440" bIns="45720" rtlCol="0" anchor="ctr">
            <a:normAutofit/>
            <a:scene3d>
              <a:camera prst="orthographicFront"/>
              <a:lightRig rig="soft" dir="t">
                <a:rot lat="0" lon="0" rev="15600000"/>
              </a:lightRig>
            </a:scene3d>
            <a:sp3d extrusionH="57150" prstMaterial="softEdge">
              <a:bevelT w="25400" h="38100"/>
            </a:sp3d>
          </a:bodyPr>
          <a:lstStyle/>
          <a:p>
            <a:pPr defTabSz="914400">
              <a:lnSpc>
                <a:spcPct val="85000"/>
              </a:lnSpc>
              <a:spcBef>
                <a:spcPct val="0"/>
              </a:spcBef>
              <a:spcAft>
                <a:spcPts val="600"/>
              </a:spcAft>
            </a:pPr>
            <a:r>
              <a:rPr lang="en-US" sz="3600" b="1" cap="none" spc="-50">
                <a:ln/>
                <a:solidFill>
                  <a:srgbClr val="FFFFFF"/>
                </a:solidFill>
                <a:effectLst/>
                <a:latin typeface="+mj-lt"/>
                <a:ea typeface="+mj-ea"/>
                <a:cs typeface="+mj-cs"/>
              </a:rPr>
              <a:t>Siber güvenlik gerektiği gibi korunmazsa;</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graphicFrame>
        <p:nvGraphicFramePr>
          <p:cNvPr id="5" name="İçerik Yer Tutucusu 2">
            <a:extLst>
              <a:ext uri="{FF2B5EF4-FFF2-40B4-BE49-F238E27FC236}">
                <a16:creationId xmlns:a16="http://schemas.microsoft.com/office/drawing/2014/main" id="{F3F3C160-94D8-296C-6E31-753A73280845}"/>
              </a:ext>
            </a:extLst>
          </p:cNvPr>
          <p:cNvGraphicFramePr>
            <a:graphicFrameLocks noGrp="1"/>
          </p:cNvGraphicFramePr>
          <p:nvPr>
            <p:ph idx="1"/>
            <p:extLst>
              <p:ext uri="{D42A27DB-BD31-4B8C-83A1-F6EECF244321}">
                <p14:modId xmlns:p14="http://schemas.microsoft.com/office/powerpoint/2010/main" val="190860004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685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56C1779-3EF3-AF70-1290-F2CB5C57D73B}"/>
              </a:ext>
            </a:extLst>
          </p:cNvPr>
          <p:cNvSpPr>
            <a:spLocks noGrp="1"/>
          </p:cNvSpPr>
          <p:nvPr>
            <p:ph idx="1"/>
          </p:nvPr>
        </p:nvSpPr>
        <p:spPr>
          <a:xfrm>
            <a:off x="1252025" y="2416778"/>
            <a:ext cx="10058400" cy="2703863"/>
          </a:xfrm>
        </p:spPr>
        <p:txBody>
          <a:bodyPr/>
          <a:lstStyle/>
          <a:p>
            <a:pPr marL="0" indent="0">
              <a:buNone/>
            </a:pPr>
            <a:r>
              <a:rPr lang="tr-TR" dirty="0"/>
              <a:t> Siber güvenlikte tehdit (</a:t>
            </a:r>
            <a:r>
              <a:rPr lang="tr-TR" dirty="0" err="1"/>
              <a:t>threat</a:t>
            </a:r>
            <a:r>
              <a:rPr lang="tr-TR" dirty="0"/>
              <a:t>), “sistemlere ve kuruma zarar verebilecek bir olayın nedeni”</a:t>
            </a:r>
          </a:p>
          <a:p>
            <a:pPr marL="0" indent="0">
              <a:buNone/>
            </a:pPr>
            <a:r>
              <a:rPr lang="tr-TR" dirty="0"/>
              <a:t>olarak tanımlanır Tehditler kasıtlı ve kasıtlı olmayan (kazara oluşan) olarak ikiye ayrılır.</a:t>
            </a:r>
          </a:p>
          <a:p>
            <a:pPr marL="0" indent="0">
              <a:buNone/>
            </a:pPr>
            <a:r>
              <a:rPr lang="tr-TR" dirty="0"/>
              <a:t>Kasıtlı tehditlere </a:t>
            </a:r>
            <a:r>
              <a:rPr lang="tr-TR" dirty="0" err="1"/>
              <a:t>hackerlar</a:t>
            </a:r>
            <a:r>
              <a:rPr lang="tr-TR" dirty="0"/>
              <a:t>, casuslar, suç örgütleri vb. örnek verilebilir.</a:t>
            </a:r>
          </a:p>
        </p:txBody>
      </p:sp>
      <p:sp>
        <p:nvSpPr>
          <p:cNvPr id="4" name="Dikdörtgen 3">
            <a:extLst>
              <a:ext uri="{FF2B5EF4-FFF2-40B4-BE49-F238E27FC236}">
                <a16:creationId xmlns:a16="http://schemas.microsoft.com/office/drawing/2014/main" id="{00F1C588-7545-DB0F-88AC-08F51026F669}"/>
              </a:ext>
            </a:extLst>
          </p:cNvPr>
          <p:cNvSpPr/>
          <p:nvPr/>
        </p:nvSpPr>
        <p:spPr>
          <a:xfrm>
            <a:off x="1926685" y="660233"/>
            <a:ext cx="7691529" cy="923330"/>
          </a:xfrm>
          <a:prstGeom prst="rect">
            <a:avLst/>
          </a:prstGeom>
          <a:noFill/>
        </p:spPr>
        <p:txBody>
          <a:bodyPr wrap="none" lIns="91440" tIns="45720" rIns="91440" bIns="45720">
            <a:spAutoFit/>
          </a:bodyPr>
          <a:lstStyle/>
          <a:p>
            <a:pPr algn="ctr"/>
            <a:r>
              <a:rPr lang="tr-TR" sz="5400" b="0" cap="none" spc="0" dirty="0">
                <a:ln w="0"/>
                <a:gradFill>
                  <a:gsLst>
                    <a:gs pos="21000">
                      <a:srgbClr val="53575C"/>
                    </a:gs>
                    <a:gs pos="88000">
                      <a:srgbClr val="C5C7CA"/>
                    </a:gs>
                  </a:gsLst>
                  <a:lin ang="5400000"/>
                </a:gradFill>
                <a:effectLst/>
              </a:rPr>
              <a:t>SİBER GÜVENLİKTE TEHDİT</a:t>
            </a:r>
          </a:p>
        </p:txBody>
      </p:sp>
    </p:spTree>
    <p:extLst>
      <p:ext uri="{BB962C8B-B14F-4D97-AF65-F5344CB8AC3E}">
        <p14:creationId xmlns:p14="http://schemas.microsoft.com/office/powerpoint/2010/main" val="367684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daire, yazı tipi içeren bir resim&#10;&#10;Açıklama otomatik olarak oluşturuldu">
            <a:extLst>
              <a:ext uri="{FF2B5EF4-FFF2-40B4-BE49-F238E27FC236}">
                <a16:creationId xmlns:a16="http://schemas.microsoft.com/office/drawing/2014/main" id="{69CFEAFD-5AC3-255A-A40F-A26606DC14E8}"/>
              </a:ext>
            </a:extLst>
          </p:cNvPr>
          <p:cNvPicPr>
            <a:picLocks noChangeAspect="1"/>
          </p:cNvPicPr>
          <p:nvPr/>
        </p:nvPicPr>
        <p:blipFill rotWithShape="1">
          <a:blip r:embed="rId2"/>
          <a:srcRect l="31384" r="30509"/>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A6F26B5-9772-9AD5-DABF-4EBA6D58CB63}"/>
              </a:ext>
            </a:extLst>
          </p:cNvPr>
          <p:cNvSpPr>
            <a:spLocks noGrp="1"/>
          </p:cNvSpPr>
          <p:nvPr>
            <p:ph idx="1"/>
          </p:nvPr>
        </p:nvSpPr>
        <p:spPr>
          <a:xfrm>
            <a:off x="5181601" y="2198914"/>
            <a:ext cx="6368142" cy="3670180"/>
          </a:xfrm>
        </p:spPr>
        <p:txBody>
          <a:bodyPr>
            <a:normAutofit/>
          </a:bodyPr>
          <a:lstStyle/>
          <a:p>
            <a:r>
              <a:rPr lang="tr-TR" dirty="0"/>
              <a:t>Siber saldırı (</a:t>
            </a:r>
            <a:r>
              <a:rPr lang="tr-TR" dirty="0" err="1"/>
              <a:t>cyber</a:t>
            </a:r>
            <a:r>
              <a:rPr lang="tr-TR" dirty="0"/>
              <a:t> </a:t>
            </a:r>
            <a:r>
              <a:rPr lang="tr-TR" dirty="0" err="1"/>
              <a:t>attack</a:t>
            </a:r>
            <a:r>
              <a:rPr lang="tr-TR" dirty="0"/>
              <a:t>), “sistem güvenliğini hedef alan akıllı bir tehdit kaynaklı saldırı” olarak tanımlanır. Yani kasıtlı olmayan tehditler nedeniyle ortaya çıkan durumlara saldırı denmez. Siber tehdit (</a:t>
            </a:r>
            <a:r>
              <a:rPr lang="tr-TR" dirty="0" err="1"/>
              <a:t>cyber</a:t>
            </a:r>
            <a:r>
              <a:rPr lang="tr-TR" dirty="0"/>
              <a:t> </a:t>
            </a:r>
            <a:r>
              <a:rPr lang="tr-TR" dirty="0" err="1"/>
              <a:t>threat</a:t>
            </a:r>
            <a:r>
              <a:rPr lang="tr-TR" dirty="0"/>
              <a:t>) kavramı da siber saldırıların kaynağında olan kişilerin saldırıda kullandıkları yöntemleri ve hareketleri ifade eder.</a:t>
            </a:r>
          </a:p>
        </p:txBody>
      </p:sp>
      <p:sp>
        <p:nvSpPr>
          <p:cNvPr id="2" name="Dikdörtgen 1">
            <a:extLst>
              <a:ext uri="{FF2B5EF4-FFF2-40B4-BE49-F238E27FC236}">
                <a16:creationId xmlns:a16="http://schemas.microsoft.com/office/drawing/2014/main" id="{2D97745E-17F2-4FE1-FA2D-2D3FBD71E573}"/>
              </a:ext>
            </a:extLst>
          </p:cNvPr>
          <p:cNvSpPr/>
          <p:nvPr/>
        </p:nvSpPr>
        <p:spPr>
          <a:xfrm>
            <a:off x="6067630" y="933320"/>
            <a:ext cx="4082914" cy="923330"/>
          </a:xfrm>
          <a:prstGeom prst="rect">
            <a:avLst/>
          </a:prstGeom>
          <a:noFill/>
        </p:spPr>
        <p:txBody>
          <a:bodyPr wrap="none" lIns="91440" tIns="45720" rIns="91440" bIns="45720">
            <a:spAutoFit/>
          </a:bodyPr>
          <a:lstStyle/>
          <a:p>
            <a:pPr algn="ctr"/>
            <a:r>
              <a:rPr lang="tr-TR" sz="5400" b="0" cap="none" spc="0" dirty="0">
                <a:ln w="0"/>
                <a:gradFill>
                  <a:gsLst>
                    <a:gs pos="21000">
                      <a:srgbClr val="53575C"/>
                    </a:gs>
                    <a:gs pos="88000">
                      <a:srgbClr val="C5C7CA"/>
                    </a:gs>
                  </a:gsLst>
                  <a:lin ang="5400000"/>
                </a:gradFill>
                <a:effectLst/>
              </a:rPr>
              <a:t>SİBER SALDIRI</a:t>
            </a:r>
          </a:p>
        </p:txBody>
      </p:sp>
    </p:spTree>
    <p:extLst>
      <p:ext uri="{BB962C8B-B14F-4D97-AF65-F5344CB8AC3E}">
        <p14:creationId xmlns:p14="http://schemas.microsoft.com/office/powerpoint/2010/main" val="356502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D9A-22BC-BAE9-47BD-4DD322384C1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C0A7E77-3DE7-5648-432F-1016481C6DA7}"/>
              </a:ext>
            </a:extLst>
          </p:cNvPr>
          <p:cNvSpPr>
            <a:spLocks noGrp="1"/>
          </p:cNvSpPr>
          <p:nvPr>
            <p:ph idx="1"/>
          </p:nvPr>
        </p:nvSpPr>
        <p:spPr>
          <a:xfrm>
            <a:off x="1097280" y="2127088"/>
            <a:ext cx="10058400" cy="4023360"/>
          </a:xfrm>
        </p:spPr>
        <p:txBody>
          <a:bodyPr/>
          <a:lstStyle/>
          <a:p>
            <a:r>
              <a:rPr lang="tr-TR" dirty="0"/>
              <a:t>Siber saldırı yapan kişiler, aşağıdakilerden birini veya birkaçını hedefleyebilirler:</a:t>
            </a:r>
          </a:p>
          <a:p>
            <a:pPr>
              <a:buFont typeface="Wingdings" panose="05000000000000000000" pitchFamily="2" charset="2"/>
              <a:buChar char="q"/>
            </a:pPr>
            <a:r>
              <a:rPr lang="tr-TR" dirty="0"/>
              <a:t>Maddi kazanç elde etme,</a:t>
            </a:r>
          </a:p>
          <a:p>
            <a:pPr>
              <a:buFont typeface="Wingdings" panose="05000000000000000000" pitchFamily="2" charset="2"/>
              <a:buChar char="q"/>
            </a:pPr>
            <a:r>
              <a:rPr lang="tr-TR" dirty="0"/>
              <a:t>Şöhret elde etme ve bununla övünme,</a:t>
            </a:r>
          </a:p>
          <a:p>
            <a:pPr>
              <a:buFont typeface="Wingdings" panose="05000000000000000000" pitchFamily="2" charset="2"/>
              <a:buChar char="q"/>
            </a:pPr>
            <a:r>
              <a:rPr lang="tr-TR" dirty="0"/>
              <a:t>Karşı tarafa maddi veya manevi zarar verme,</a:t>
            </a:r>
          </a:p>
          <a:p>
            <a:pPr>
              <a:buFont typeface="Wingdings" panose="05000000000000000000" pitchFamily="2" charset="2"/>
              <a:buChar char="q"/>
            </a:pPr>
            <a:r>
              <a:rPr lang="tr-TR" dirty="0"/>
              <a:t>Önemli bilgileri belli bir amaçla çalma (</a:t>
            </a:r>
            <a:r>
              <a:rPr lang="tr-TR" dirty="0" err="1"/>
              <a:t>örn</a:t>
            </a:r>
            <a:r>
              <a:rPr lang="tr-TR" dirty="0"/>
              <a:t>. casusluk).</a:t>
            </a:r>
          </a:p>
        </p:txBody>
      </p:sp>
    </p:spTree>
    <p:extLst>
      <p:ext uri="{BB962C8B-B14F-4D97-AF65-F5344CB8AC3E}">
        <p14:creationId xmlns:p14="http://schemas.microsoft.com/office/powerpoint/2010/main" val="1686372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fötr şapka, şapka, bilgisayar, dizüstü içeren bir resim&#10;&#10;Açıklama otomatik olarak oluşturuldu">
            <a:extLst>
              <a:ext uri="{FF2B5EF4-FFF2-40B4-BE49-F238E27FC236}">
                <a16:creationId xmlns:a16="http://schemas.microsoft.com/office/drawing/2014/main" id="{2BCF5B86-E8A7-56DC-E1C7-FA67614EC485}"/>
              </a:ext>
            </a:extLst>
          </p:cNvPr>
          <p:cNvPicPr>
            <a:picLocks noChangeAspect="1"/>
          </p:cNvPicPr>
          <p:nvPr/>
        </p:nvPicPr>
        <p:blipFill>
          <a:blip r:embed="rId2"/>
          <a:stretch>
            <a:fillRect/>
          </a:stretch>
        </p:blipFill>
        <p:spPr>
          <a:xfrm>
            <a:off x="633999" y="999775"/>
            <a:ext cx="6909801" cy="4595018"/>
          </a:xfrm>
          <a:prstGeom prst="rect">
            <a:avLst/>
          </a:prstGeom>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02ECC4C3-AF97-0996-ABDC-664F3173149B}"/>
              </a:ext>
            </a:extLst>
          </p:cNvPr>
          <p:cNvSpPr>
            <a:spLocks noGrp="1"/>
          </p:cNvSpPr>
          <p:nvPr>
            <p:ph idx="1"/>
          </p:nvPr>
        </p:nvSpPr>
        <p:spPr>
          <a:xfrm>
            <a:off x="7859485" y="2198913"/>
            <a:ext cx="3690257" cy="3990871"/>
          </a:xfrm>
        </p:spPr>
        <p:txBody>
          <a:bodyPr>
            <a:normAutofit fontScale="92500" lnSpcReduction="10000"/>
          </a:bodyPr>
          <a:lstStyle/>
          <a:p>
            <a:r>
              <a:rPr lang="tr-TR" dirty="0"/>
              <a:t>Siber saldırı yapan kişilere genel olarak saldırgan (</a:t>
            </a:r>
            <a:r>
              <a:rPr lang="tr-TR" dirty="0" err="1"/>
              <a:t>attacker</a:t>
            </a:r>
            <a:r>
              <a:rPr lang="tr-TR" dirty="0"/>
              <a:t>) denir. Saldırganlar için kullanılan bir diğer terim siyah şapkalı (</a:t>
            </a:r>
            <a:r>
              <a:rPr lang="tr-TR" dirty="0" err="1"/>
              <a:t>black</a:t>
            </a:r>
            <a:r>
              <a:rPr lang="tr-TR" dirty="0"/>
              <a:t> hat) hacker terimidir. Siyah şapkalı hacker, siber güvenliği ihlal ederek karşı tarafa zarar vermek veya maddi kazanç elde etmek isteyen kişi demektir. Beyaz şapkalı (</a:t>
            </a:r>
            <a:r>
              <a:rPr lang="tr-TR" dirty="0" err="1"/>
              <a:t>white</a:t>
            </a:r>
            <a:r>
              <a:rPr lang="tr-TR" dirty="0"/>
              <a:t> hat) hacker veya etik hacker kavramı ise, bir kurumun izniyle o kuruma ait bilgisayar sistemlerini saldırılara dayanıklılık ve güvenlik açısından test edip değerlendiren kişileri tanımlar.</a:t>
            </a:r>
          </a:p>
          <a:p>
            <a:endParaRPr lang="tr-TR" dirty="0"/>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Dikdörtgen 1">
            <a:extLst>
              <a:ext uri="{FF2B5EF4-FFF2-40B4-BE49-F238E27FC236}">
                <a16:creationId xmlns:a16="http://schemas.microsoft.com/office/drawing/2014/main" id="{3BA5D9C4-DC7A-D820-56B2-82EFAF9BD7D7}"/>
              </a:ext>
            </a:extLst>
          </p:cNvPr>
          <p:cNvSpPr/>
          <p:nvPr/>
        </p:nvSpPr>
        <p:spPr>
          <a:xfrm>
            <a:off x="8056560" y="1242341"/>
            <a:ext cx="3001527" cy="923330"/>
          </a:xfrm>
          <a:prstGeom prst="rect">
            <a:avLst/>
          </a:prstGeom>
          <a:noFill/>
        </p:spPr>
        <p:txBody>
          <a:bodyPr wrap="none" lIns="91440" tIns="45720" rIns="91440" bIns="45720">
            <a:spAutoFit/>
          </a:bodyPr>
          <a:lstStyle/>
          <a:p>
            <a:pPr algn="ctr"/>
            <a:r>
              <a:rPr lang="tr-TR" sz="5400" b="0" cap="none" spc="0" dirty="0">
                <a:ln w="0"/>
                <a:gradFill>
                  <a:gsLst>
                    <a:gs pos="21000">
                      <a:srgbClr val="53575C"/>
                    </a:gs>
                    <a:gs pos="88000">
                      <a:srgbClr val="C5C7CA"/>
                    </a:gs>
                  </a:gsLst>
                  <a:lin ang="5400000"/>
                </a:gradFill>
                <a:effectLst/>
              </a:rPr>
              <a:t>ATTACKER</a:t>
            </a:r>
          </a:p>
        </p:txBody>
      </p:sp>
    </p:spTree>
    <p:extLst>
      <p:ext uri="{BB962C8B-B14F-4D97-AF65-F5344CB8AC3E}">
        <p14:creationId xmlns:p14="http://schemas.microsoft.com/office/powerpoint/2010/main" val="406674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4205181-A3AC-7F90-C23A-B786261FC622}"/>
              </a:ext>
            </a:extLst>
          </p:cNvPr>
          <p:cNvSpPr>
            <a:spLocks noGrp="1"/>
          </p:cNvSpPr>
          <p:nvPr>
            <p:ph idx="1"/>
          </p:nvPr>
        </p:nvSpPr>
        <p:spPr>
          <a:xfrm>
            <a:off x="1097279" y="1845734"/>
            <a:ext cx="6454987" cy="4023360"/>
          </a:xfrm>
        </p:spPr>
        <p:txBody>
          <a:bodyPr>
            <a:normAutofit/>
          </a:bodyPr>
          <a:lstStyle/>
          <a:p>
            <a:r>
              <a:rPr lang="tr-TR" dirty="0"/>
              <a:t>Siber tehditler çok çeşitlidir:</a:t>
            </a:r>
          </a:p>
          <a:p>
            <a:r>
              <a:rPr lang="tr-TR" dirty="0"/>
              <a:t> Kötü amaçlı yazılımlar (virüs, casus yazılım vb.),</a:t>
            </a:r>
          </a:p>
          <a:p>
            <a:r>
              <a:rPr lang="tr-TR" dirty="0"/>
              <a:t> </a:t>
            </a:r>
            <a:r>
              <a:rPr lang="tr-TR" dirty="0" err="1"/>
              <a:t>Oltalama</a:t>
            </a:r>
            <a:r>
              <a:rPr lang="tr-TR" dirty="0"/>
              <a:t> (</a:t>
            </a:r>
            <a:r>
              <a:rPr lang="tr-TR" dirty="0" err="1"/>
              <a:t>phishing</a:t>
            </a:r>
            <a:r>
              <a:rPr lang="tr-TR" dirty="0"/>
              <a:t>),</a:t>
            </a:r>
          </a:p>
          <a:p>
            <a:r>
              <a:rPr lang="tr-TR" dirty="0"/>
              <a:t> Hizmet engelleme (</a:t>
            </a:r>
            <a:r>
              <a:rPr lang="tr-TR" dirty="0" err="1"/>
              <a:t>denial</a:t>
            </a:r>
            <a:r>
              <a:rPr lang="tr-TR" dirty="0"/>
              <a:t> of service, </a:t>
            </a:r>
            <a:r>
              <a:rPr lang="tr-TR" dirty="0" err="1"/>
              <a:t>DoS</a:t>
            </a:r>
            <a:r>
              <a:rPr lang="tr-TR" dirty="0"/>
              <a:t>),</a:t>
            </a:r>
          </a:p>
          <a:p>
            <a:r>
              <a:rPr lang="tr-TR" dirty="0"/>
              <a:t> Veri sızdırma,</a:t>
            </a:r>
          </a:p>
          <a:p>
            <a:r>
              <a:rPr lang="tr-TR" dirty="0"/>
              <a:t> Yetki çalma,</a:t>
            </a:r>
          </a:p>
          <a:p>
            <a:r>
              <a:rPr lang="tr-TR" dirty="0"/>
              <a:t> Aradaki adam (</a:t>
            </a:r>
            <a:r>
              <a:rPr lang="tr-TR" dirty="0" err="1"/>
              <a:t>man</a:t>
            </a:r>
            <a:r>
              <a:rPr lang="tr-TR" dirty="0"/>
              <a:t> in </a:t>
            </a:r>
            <a:r>
              <a:rPr lang="tr-TR" dirty="0" err="1"/>
              <a:t>the</a:t>
            </a:r>
            <a:r>
              <a:rPr lang="tr-TR" dirty="0"/>
              <a:t> </a:t>
            </a:r>
            <a:r>
              <a:rPr lang="tr-TR" dirty="0" err="1"/>
              <a:t>middle</a:t>
            </a:r>
            <a:r>
              <a:rPr lang="tr-TR" dirty="0"/>
              <a:t>) saldırıları</a:t>
            </a:r>
          </a:p>
          <a:p>
            <a:r>
              <a:rPr lang="tr-TR" dirty="0"/>
              <a:t>yaygın siber tehditlere örnek olarak verilebilir.</a:t>
            </a:r>
          </a:p>
        </p:txBody>
      </p:sp>
      <p:pic>
        <p:nvPicPr>
          <p:cNvPr id="4" name="Resim 3" descr="ekran görüntüsü, sanat, mavi, hafif içeren bir resim&#10;&#10;Açıklama otomatik olarak oluşturuldu">
            <a:extLst>
              <a:ext uri="{FF2B5EF4-FFF2-40B4-BE49-F238E27FC236}">
                <a16:creationId xmlns:a16="http://schemas.microsoft.com/office/drawing/2014/main" id="{BF0C1BA5-62F7-C1B5-1E7D-D8A966FA167B}"/>
              </a:ext>
            </a:extLst>
          </p:cNvPr>
          <p:cNvPicPr>
            <a:picLocks noChangeAspect="1"/>
          </p:cNvPicPr>
          <p:nvPr/>
        </p:nvPicPr>
        <p:blipFill rotWithShape="1">
          <a:blip r:embed="rId2"/>
          <a:srcRect l="12517" r="36677" b="2"/>
          <a:stretch/>
        </p:blipFill>
        <p:spPr>
          <a:xfrm>
            <a:off x="8020570" y="1916318"/>
            <a:ext cx="3135109" cy="3471012"/>
          </a:xfrm>
          <a:prstGeom prst="rect">
            <a:avLst/>
          </a:prstGeom>
        </p:spPr>
      </p:pic>
      <p:sp>
        <p:nvSpPr>
          <p:cNvPr id="2" name="Dikdörtgen 1">
            <a:extLst>
              <a:ext uri="{FF2B5EF4-FFF2-40B4-BE49-F238E27FC236}">
                <a16:creationId xmlns:a16="http://schemas.microsoft.com/office/drawing/2014/main" id="{7B153C07-070E-E988-1C91-F188D59790FC}"/>
              </a:ext>
            </a:extLst>
          </p:cNvPr>
          <p:cNvSpPr/>
          <p:nvPr/>
        </p:nvSpPr>
        <p:spPr>
          <a:xfrm>
            <a:off x="3381296" y="527241"/>
            <a:ext cx="4979248" cy="923330"/>
          </a:xfrm>
          <a:prstGeom prst="rect">
            <a:avLst/>
          </a:prstGeom>
          <a:noFill/>
        </p:spPr>
        <p:txBody>
          <a:bodyPr wrap="none" lIns="91440" tIns="45720" rIns="91440" bIns="45720">
            <a:spAutoFit/>
          </a:bodyPr>
          <a:lstStyle/>
          <a:p>
            <a:pPr algn="ctr"/>
            <a:r>
              <a:rPr lang="tr-T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SİBER TEHDİTLER</a:t>
            </a:r>
          </a:p>
        </p:txBody>
      </p:sp>
    </p:spTree>
    <p:extLst>
      <p:ext uri="{BB962C8B-B14F-4D97-AF65-F5344CB8AC3E}">
        <p14:creationId xmlns:p14="http://schemas.microsoft.com/office/powerpoint/2010/main" val="489547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A394827-5EC1-3FEA-FD2A-78CB4E6E3AD5}"/>
              </a:ext>
            </a:extLst>
          </p:cNvPr>
          <p:cNvSpPr>
            <a:spLocks noGrp="1"/>
          </p:cNvSpPr>
          <p:nvPr>
            <p:ph type="title"/>
          </p:nvPr>
        </p:nvSpPr>
        <p:spPr>
          <a:xfrm>
            <a:off x="6411685" y="634946"/>
            <a:ext cx="5127171" cy="1450757"/>
          </a:xfrm>
        </p:spPr>
        <p:txBody>
          <a:bodyPr>
            <a:normAutofit/>
          </a:bodyPr>
          <a:lstStyle/>
          <a:p>
            <a:r>
              <a:rPr lang="tr-TR" sz="3000">
                <a:highlight>
                  <a:srgbClr val="C0C0C0"/>
                </a:highlight>
              </a:rPr>
              <a:t>Tehditlerin zarar vermesini engellemek veya zararlarını azaltmak için bazı önlemler alınır. </a:t>
            </a:r>
          </a:p>
        </p:txBody>
      </p:sp>
      <p:pic>
        <p:nvPicPr>
          <p:cNvPr id="4" name="Resim 3" descr="logo, daire, kırpıntı çizim, çizim içeren bir resim&#10;&#10;Açıklama otomatik olarak oluşturuldu">
            <a:extLst>
              <a:ext uri="{FF2B5EF4-FFF2-40B4-BE49-F238E27FC236}">
                <a16:creationId xmlns:a16="http://schemas.microsoft.com/office/drawing/2014/main" id="{A6D3365D-8C68-E498-06B8-F7061D45277A}"/>
              </a:ext>
            </a:extLst>
          </p:cNvPr>
          <p:cNvPicPr>
            <a:picLocks noChangeAspect="1"/>
          </p:cNvPicPr>
          <p:nvPr/>
        </p:nvPicPr>
        <p:blipFill>
          <a:blip r:embed="rId2"/>
          <a:stretch>
            <a:fillRect/>
          </a:stretch>
        </p:blipFill>
        <p:spPr>
          <a:xfrm>
            <a:off x="643192" y="1558531"/>
            <a:ext cx="5451627" cy="3420896"/>
          </a:xfrm>
          <a:prstGeom prst="rect">
            <a:avLst/>
          </a:prstGeom>
        </p:spPr>
      </p:pic>
      <p:cxnSp>
        <p:nvCxnSpPr>
          <p:cNvPr id="11" name="Straight Connector 1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7C0B8AB-57F6-942B-6FDD-D9555D65BC6F}"/>
              </a:ext>
            </a:extLst>
          </p:cNvPr>
          <p:cNvSpPr>
            <a:spLocks noGrp="1"/>
          </p:cNvSpPr>
          <p:nvPr>
            <p:ph idx="1"/>
          </p:nvPr>
        </p:nvSpPr>
        <p:spPr>
          <a:xfrm>
            <a:off x="6421636" y="2720649"/>
            <a:ext cx="5127172" cy="1336431"/>
          </a:xfrm>
        </p:spPr>
        <p:txBody>
          <a:bodyPr>
            <a:normAutofit fontScale="47500" lnSpcReduction="20000"/>
          </a:bodyPr>
          <a:lstStyle/>
          <a:p>
            <a:r>
              <a:rPr lang="tr-TR" sz="4100" dirty="0"/>
              <a:t>Kimlik doğrulama ve erişim denetimi araçları (parolalar, akıllı kartlar, biyometrik sistemler vb.): Sistemlere yetkili kişilerin erişebilmesini, diğer kişilerin erişiminin engellenmesini sağlayan araçlardır.</a:t>
            </a:r>
          </a:p>
          <a:p>
            <a:endParaRPr lang="tr-TR" sz="1900" dirty="0"/>
          </a:p>
        </p:txBody>
      </p:sp>
      <p:sp>
        <p:nvSpPr>
          <p:cNvPr id="13" name="Rectangle 1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Rectangle 1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3931329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DDF07B75-D881-96F3-EFE9-ADE60C67787C}"/>
              </a:ext>
            </a:extLst>
          </p:cNvPr>
          <p:cNvSpPr>
            <a:spLocks noGrp="1"/>
          </p:cNvSpPr>
          <p:nvPr>
            <p:ph idx="1"/>
          </p:nvPr>
        </p:nvSpPr>
        <p:spPr>
          <a:xfrm>
            <a:off x="64008" y="1083212"/>
            <a:ext cx="3513207" cy="4906107"/>
          </a:xfrm>
        </p:spPr>
        <p:txBody>
          <a:bodyPr>
            <a:noAutofit/>
          </a:bodyPr>
          <a:lstStyle/>
          <a:p>
            <a:r>
              <a:rPr lang="tr-TR" sz="2800" dirty="0">
                <a:solidFill>
                  <a:srgbClr val="FFFFFF"/>
                </a:solidFill>
              </a:rPr>
              <a:t>Güvenlik yazılımları (antivirüs, bilgisayardaki güvenlik duvarı vb.): Sistemin zararlı yazılımlardan ve internet üzerinden gelebilecek olan zararlı trafikten korunmasına yardımcı olan yazılımlardır.</a:t>
            </a:r>
          </a:p>
        </p:txBody>
      </p:sp>
      <p:pic>
        <p:nvPicPr>
          <p:cNvPr id="4" name="Resim 3" descr="bilgisayar, dizüstü, elektronik cihaz, ekran görüntüsü içeren bir resim&#10;&#10;Açıklama otomatik olarak oluşturuldu">
            <a:extLst>
              <a:ext uri="{FF2B5EF4-FFF2-40B4-BE49-F238E27FC236}">
                <a16:creationId xmlns:a16="http://schemas.microsoft.com/office/drawing/2014/main" id="{853BC8DB-6508-5039-07A9-E76E65DA7C86}"/>
              </a:ext>
            </a:extLst>
          </p:cNvPr>
          <p:cNvPicPr>
            <a:picLocks noChangeAspect="1"/>
          </p:cNvPicPr>
          <p:nvPr/>
        </p:nvPicPr>
        <p:blipFill rotWithShape="1">
          <a:blip r:embed="rId2"/>
          <a:srcRect l="20164"/>
          <a:stretch/>
        </p:blipFill>
        <p:spPr>
          <a:xfrm>
            <a:off x="4075043" y="10"/>
            <a:ext cx="8111272" cy="6857990"/>
          </a:xfrm>
          <a:prstGeom prst="rect">
            <a:avLst/>
          </a:prstGeom>
        </p:spPr>
      </p:pic>
      <p:sp>
        <p:nvSpPr>
          <p:cNvPr id="13"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6999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8" name="Rectangle 2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30" name="Straight Connector 2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İçerik Yer Tutucusu 3" descr="mobil telefon, metin, taşınabilir haberleşme cihazı, küçük alet içeren bir resim&#10;&#10;Açıklama otomatik olarak oluşturuldu">
            <a:extLst>
              <a:ext uri="{FF2B5EF4-FFF2-40B4-BE49-F238E27FC236}">
                <a16:creationId xmlns:a16="http://schemas.microsoft.com/office/drawing/2014/main" id="{65BF099D-D9B2-7BE0-B097-A0D898715FD3}"/>
              </a:ext>
            </a:extLst>
          </p:cNvPr>
          <p:cNvPicPr>
            <a:picLocks noGrp="1" noChangeAspect="1"/>
          </p:cNvPicPr>
          <p:nvPr>
            <p:ph idx="1"/>
          </p:nvPr>
        </p:nvPicPr>
        <p:blipFill>
          <a:blip r:embed="rId2"/>
          <a:stretch>
            <a:fillRect/>
          </a:stretch>
        </p:blipFill>
        <p:spPr>
          <a:xfrm>
            <a:off x="633999" y="1367319"/>
            <a:ext cx="6275667" cy="4123362"/>
          </a:xfrm>
          <a:prstGeom prst="rect">
            <a:avLst/>
          </a:prstGeom>
        </p:spPr>
      </p:pic>
      <p:sp>
        <p:nvSpPr>
          <p:cNvPr id="34" name="Rectangle 33">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123B8CDE-C579-ED68-CCA2-D3653033FB82}"/>
              </a:ext>
            </a:extLst>
          </p:cNvPr>
          <p:cNvSpPr>
            <a:spLocks noGrp="1"/>
          </p:cNvSpPr>
          <p:nvPr>
            <p:ph type="title"/>
          </p:nvPr>
        </p:nvSpPr>
        <p:spPr>
          <a:xfrm>
            <a:off x="8076230" y="1330775"/>
            <a:ext cx="3659246" cy="5001065"/>
          </a:xfrm>
        </p:spPr>
        <p:txBody>
          <a:bodyPr vert="horz" lIns="91440" tIns="45720" rIns="91440" bIns="45720" rtlCol="0" anchor="b">
            <a:noAutofit/>
          </a:bodyPr>
          <a:lstStyle/>
          <a:p>
            <a:r>
              <a:rPr lang="en-US" sz="3600" dirty="0">
                <a:solidFill>
                  <a:srgbClr val="FFFFFF"/>
                </a:solidFill>
              </a:rPr>
              <a:t>Bu </a:t>
            </a:r>
            <a:r>
              <a:rPr lang="en-US" sz="3600" dirty="0" err="1">
                <a:solidFill>
                  <a:srgbClr val="FFFFFF"/>
                </a:solidFill>
              </a:rPr>
              <a:t>kâbus</a:t>
            </a:r>
            <a:r>
              <a:rPr lang="en-US" sz="3600" dirty="0">
                <a:solidFill>
                  <a:srgbClr val="FFFFFF"/>
                </a:solidFill>
              </a:rPr>
              <a:t> </a:t>
            </a:r>
            <a:r>
              <a:rPr lang="en-US" sz="3600" dirty="0" err="1">
                <a:solidFill>
                  <a:srgbClr val="FFFFFF"/>
                </a:solidFill>
              </a:rPr>
              <a:t>gibi</a:t>
            </a:r>
            <a:r>
              <a:rPr lang="en-US" sz="3600" dirty="0">
                <a:solidFill>
                  <a:srgbClr val="FFFFFF"/>
                </a:solidFill>
              </a:rPr>
              <a:t> </a:t>
            </a:r>
            <a:r>
              <a:rPr lang="en-US" sz="3600" dirty="0" err="1">
                <a:solidFill>
                  <a:srgbClr val="FFFFFF"/>
                </a:solidFill>
              </a:rPr>
              <a:t>senaryo</a:t>
            </a:r>
            <a:r>
              <a:rPr lang="en-US" sz="3600" dirty="0">
                <a:solidFill>
                  <a:srgbClr val="FFFFFF"/>
                </a:solidFill>
              </a:rPr>
              <a:t> </a:t>
            </a:r>
            <a:r>
              <a:rPr lang="en-US" sz="3600" dirty="0" err="1">
                <a:solidFill>
                  <a:srgbClr val="FFFFFF"/>
                </a:solidFill>
              </a:rPr>
              <a:t>gerçekleşirse</a:t>
            </a:r>
            <a:r>
              <a:rPr lang="en-US" sz="3600" dirty="0">
                <a:solidFill>
                  <a:srgbClr val="FFFFFF"/>
                </a:solidFill>
              </a:rPr>
              <a:t> </a:t>
            </a:r>
            <a:r>
              <a:rPr lang="en-US" sz="3600" dirty="0" err="1">
                <a:solidFill>
                  <a:srgbClr val="FFFFFF"/>
                </a:solidFill>
              </a:rPr>
              <a:t>neler</a:t>
            </a:r>
            <a:r>
              <a:rPr lang="en-US" sz="3600" dirty="0">
                <a:solidFill>
                  <a:srgbClr val="FFFFFF"/>
                </a:solidFill>
              </a:rPr>
              <a:t> </a:t>
            </a:r>
            <a:r>
              <a:rPr lang="en-US" sz="3600" dirty="0" err="1">
                <a:solidFill>
                  <a:srgbClr val="FFFFFF"/>
                </a:solidFill>
              </a:rPr>
              <a:t>yapabiliriz</a:t>
            </a:r>
            <a:r>
              <a:rPr lang="en-US" sz="3600" dirty="0">
                <a:solidFill>
                  <a:srgbClr val="FFFFFF"/>
                </a:solidFill>
              </a:rPr>
              <a:t>? </a:t>
            </a:r>
            <a:br>
              <a:rPr lang="tr-TR" sz="3600" dirty="0">
                <a:solidFill>
                  <a:srgbClr val="FFFFFF"/>
                </a:solidFill>
              </a:rPr>
            </a:br>
            <a:br>
              <a:rPr lang="tr-TR" sz="3600" dirty="0">
                <a:solidFill>
                  <a:srgbClr val="FFFFFF"/>
                </a:solidFill>
              </a:rPr>
            </a:br>
            <a:r>
              <a:rPr lang="en-US" sz="3600" dirty="0" err="1">
                <a:solidFill>
                  <a:srgbClr val="FFFFFF"/>
                </a:solidFill>
              </a:rPr>
              <a:t>Daha</a:t>
            </a:r>
            <a:r>
              <a:rPr lang="en-US" sz="3600" dirty="0">
                <a:solidFill>
                  <a:srgbClr val="FFFFFF"/>
                </a:solidFill>
              </a:rPr>
              <a:t> </a:t>
            </a:r>
            <a:r>
              <a:rPr lang="en-US" sz="3600" dirty="0" err="1">
                <a:solidFill>
                  <a:srgbClr val="FFFFFF"/>
                </a:solidFill>
              </a:rPr>
              <a:t>önemlisi</a:t>
            </a:r>
            <a:r>
              <a:rPr lang="en-US" sz="3600" dirty="0">
                <a:solidFill>
                  <a:srgbClr val="FFFFFF"/>
                </a:solidFill>
              </a:rPr>
              <a:t>, </a:t>
            </a:r>
            <a:r>
              <a:rPr lang="en-US" sz="3600" dirty="0" err="1">
                <a:solidFill>
                  <a:srgbClr val="FFFFFF"/>
                </a:solidFill>
              </a:rPr>
              <a:t>böyle</a:t>
            </a:r>
            <a:r>
              <a:rPr lang="en-US" sz="3600" dirty="0">
                <a:solidFill>
                  <a:srgbClr val="FFFFFF"/>
                </a:solidFill>
              </a:rPr>
              <a:t> </a:t>
            </a:r>
            <a:r>
              <a:rPr lang="en-US" sz="3600" dirty="0" err="1">
                <a:solidFill>
                  <a:srgbClr val="FFFFFF"/>
                </a:solidFill>
              </a:rPr>
              <a:t>bir</a:t>
            </a:r>
            <a:r>
              <a:rPr lang="en-US" sz="3600" dirty="0">
                <a:solidFill>
                  <a:srgbClr val="FFFFFF"/>
                </a:solidFill>
              </a:rPr>
              <a:t> </a:t>
            </a:r>
            <a:r>
              <a:rPr lang="en-US" sz="3600" dirty="0" err="1">
                <a:solidFill>
                  <a:srgbClr val="FFFFFF"/>
                </a:solidFill>
              </a:rPr>
              <a:t>senaryoyla</a:t>
            </a:r>
            <a:br>
              <a:rPr lang="en-US" sz="3600" dirty="0">
                <a:solidFill>
                  <a:srgbClr val="FFFFFF"/>
                </a:solidFill>
              </a:rPr>
            </a:br>
            <a:r>
              <a:rPr lang="en-US" sz="3600" dirty="0" err="1">
                <a:solidFill>
                  <a:srgbClr val="FFFFFF"/>
                </a:solidFill>
              </a:rPr>
              <a:t>karşılaşmamak</a:t>
            </a:r>
            <a:r>
              <a:rPr lang="en-US" sz="3600" dirty="0">
                <a:solidFill>
                  <a:srgbClr val="FFFFFF"/>
                </a:solidFill>
              </a:rPr>
              <a:t> </a:t>
            </a:r>
            <a:r>
              <a:rPr lang="en-US" sz="3600" dirty="0" err="1">
                <a:solidFill>
                  <a:srgbClr val="FFFFFF"/>
                </a:solidFill>
              </a:rPr>
              <a:t>için</a:t>
            </a:r>
            <a:r>
              <a:rPr lang="en-US" sz="3600" dirty="0">
                <a:solidFill>
                  <a:srgbClr val="FFFFFF"/>
                </a:solidFill>
              </a:rPr>
              <a:t> </a:t>
            </a:r>
            <a:r>
              <a:rPr lang="en-US" sz="3600" dirty="0" err="1">
                <a:solidFill>
                  <a:srgbClr val="FFFFFF"/>
                </a:solidFill>
              </a:rPr>
              <a:t>nasıl</a:t>
            </a:r>
            <a:r>
              <a:rPr lang="en-US" sz="3600" dirty="0">
                <a:solidFill>
                  <a:srgbClr val="FFFFFF"/>
                </a:solidFill>
              </a:rPr>
              <a:t> </a:t>
            </a:r>
            <a:r>
              <a:rPr lang="en-US" sz="3600" dirty="0" err="1">
                <a:solidFill>
                  <a:srgbClr val="FFFFFF"/>
                </a:solidFill>
              </a:rPr>
              <a:t>davranmalı</a:t>
            </a:r>
            <a:r>
              <a:rPr lang="en-US" sz="3600" dirty="0">
                <a:solidFill>
                  <a:srgbClr val="FFFFFF"/>
                </a:solidFill>
              </a:rPr>
              <a:t>, ne </a:t>
            </a:r>
            <a:r>
              <a:rPr lang="en-US" sz="3600" dirty="0" err="1">
                <a:solidFill>
                  <a:srgbClr val="FFFFFF"/>
                </a:solidFill>
              </a:rPr>
              <a:t>gibi</a:t>
            </a:r>
            <a:r>
              <a:rPr lang="en-US" sz="3600" dirty="0">
                <a:solidFill>
                  <a:srgbClr val="FFFFFF"/>
                </a:solidFill>
              </a:rPr>
              <a:t> </a:t>
            </a:r>
            <a:r>
              <a:rPr lang="en-US" sz="3600" dirty="0" err="1">
                <a:solidFill>
                  <a:srgbClr val="FFFFFF"/>
                </a:solidFill>
              </a:rPr>
              <a:t>önlemler</a:t>
            </a:r>
            <a:r>
              <a:rPr lang="en-US" sz="3600" dirty="0">
                <a:solidFill>
                  <a:srgbClr val="FFFFFF"/>
                </a:solidFill>
              </a:rPr>
              <a:t> </a:t>
            </a:r>
            <a:r>
              <a:rPr lang="en-US" sz="3600" dirty="0" err="1">
                <a:solidFill>
                  <a:srgbClr val="FFFFFF"/>
                </a:solidFill>
              </a:rPr>
              <a:t>almalıyız</a:t>
            </a:r>
            <a:r>
              <a:rPr lang="en-US" sz="3600" dirty="0">
                <a:solidFill>
                  <a:srgbClr val="FFFFFF"/>
                </a:solidFill>
              </a:rPr>
              <a:t>? </a:t>
            </a:r>
          </a:p>
        </p:txBody>
      </p:sp>
      <p:sp>
        <p:nvSpPr>
          <p:cNvPr id="36" name="Rectangle 35">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3492740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7E867578-A873-4199-68AC-712538FF0F12}"/>
              </a:ext>
            </a:extLst>
          </p:cNvPr>
          <p:cNvPicPr>
            <a:picLocks noChangeAspect="1"/>
          </p:cNvPicPr>
          <p:nvPr/>
        </p:nvPicPr>
        <p:blipFill>
          <a:blip r:embed="rId2"/>
          <a:stretch>
            <a:fillRect/>
          </a:stretch>
        </p:blipFill>
        <p:spPr>
          <a:xfrm>
            <a:off x="633999" y="1362540"/>
            <a:ext cx="6909801" cy="3869488"/>
          </a:xfrm>
          <a:prstGeom prst="rect">
            <a:avLst/>
          </a:prstGeom>
        </p:spPr>
      </p:pic>
      <p:cxnSp>
        <p:nvCxnSpPr>
          <p:cNvPr id="11" name="Straight Connector 1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5F20726-5F97-30EF-5571-327EA4FB794C}"/>
              </a:ext>
            </a:extLst>
          </p:cNvPr>
          <p:cNvSpPr>
            <a:spLocks noGrp="1"/>
          </p:cNvSpPr>
          <p:nvPr>
            <p:ph idx="1"/>
          </p:nvPr>
        </p:nvSpPr>
        <p:spPr>
          <a:xfrm>
            <a:off x="7859485" y="2198914"/>
            <a:ext cx="3690257" cy="3670180"/>
          </a:xfrm>
        </p:spPr>
        <p:txBody>
          <a:bodyPr>
            <a:normAutofit/>
          </a:bodyPr>
          <a:lstStyle/>
          <a:p>
            <a:r>
              <a:rPr lang="tr-TR" dirty="0"/>
              <a:t>Güvenlik cihazları (sızma tespit sistemi – IDS, donanım güvenlik modülü – HSM, derin paket inceleme cihazı – DPI vb.): Genellikle bilgisayarların bağlı olduğu ağların içinde konuşlanan, ağ trafiği üzerinde incelemeler yapan ve çeşitli güvenlik kurallarını uygulayan cihazlardır.</a:t>
            </a:r>
          </a:p>
        </p:txBody>
      </p:sp>
      <p:sp>
        <p:nvSpPr>
          <p:cNvPr id="13" name="Rectangle 1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Rectangle 1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11849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E5E8E9-2CE5-E829-A68F-CFEA1EB1D20F}"/>
              </a:ext>
            </a:extLst>
          </p:cNvPr>
          <p:cNvSpPr>
            <a:spLocks noGrp="1"/>
          </p:cNvSpPr>
          <p:nvPr>
            <p:ph type="title"/>
          </p:nvPr>
        </p:nvSpPr>
        <p:spPr>
          <a:xfrm>
            <a:off x="1097280" y="286603"/>
            <a:ext cx="10058400" cy="1450757"/>
          </a:xfrm>
        </p:spPr>
        <p:txBody>
          <a:bodyPr>
            <a:normAutofit/>
          </a:bodyPr>
          <a:lstStyle/>
          <a:p>
            <a:endParaRPr lang="tr-TR"/>
          </a:p>
        </p:txBody>
      </p:sp>
      <p:sp>
        <p:nvSpPr>
          <p:cNvPr id="3" name="İçerik Yer Tutucusu 2">
            <a:extLst>
              <a:ext uri="{FF2B5EF4-FFF2-40B4-BE49-F238E27FC236}">
                <a16:creationId xmlns:a16="http://schemas.microsoft.com/office/drawing/2014/main" id="{F68F2052-76FF-CA19-67E9-F88182576BFE}"/>
              </a:ext>
            </a:extLst>
          </p:cNvPr>
          <p:cNvSpPr>
            <a:spLocks noGrp="1"/>
          </p:cNvSpPr>
          <p:nvPr>
            <p:ph idx="1"/>
          </p:nvPr>
        </p:nvSpPr>
        <p:spPr>
          <a:xfrm>
            <a:off x="1097279" y="1845734"/>
            <a:ext cx="6454987" cy="4023360"/>
          </a:xfrm>
        </p:spPr>
        <p:txBody>
          <a:bodyPr>
            <a:normAutofit/>
          </a:bodyPr>
          <a:lstStyle/>
          <a:p>
            <a:r>
              <a:rPr lang="tr-TR" sz="3200" dirty="0"/>
              <a:t>Güvenli yazılım geliştirme teknikleri: Yazılımlarda saldırganların kullanabileceği zayıflıkların ortaya çıkmasını önleme amaçlı yöntemlerdir.</a:t>
            </a:r>
          </a:p>
          <a:p>
            <a:endParaRPr lang="tr-TR" dirty="0"/>
          </a:p>
        </p:txBody>
      </p:sp>
      <p:pic>
        <p:nvPicPr>
          <p:cNvPr id="4" name="Resim 3">
            <a:extLst>
              <a:ext uri="{FF2B5EF4-FFF2-40B4-BE49-F238E27FC236}">
                <a16:creationId xmlns:a16="http://schemas.microsoft.com/office/drawing/2014/main" id="{779298FE-11D2-6877-2662-2487BD24CA35}"/>
              </a:ext>
            </a:extLst>
          </p:cNvPr>
          <p:cNvPicPr>
            <a:picLocks noChangeAspect="1"/>
          </p:cNvPicPr>
          <p:nvPr/>
        </p:nvPicPr>
        <p:blipFill>
          <a:blip r:embed="rId2"/>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104439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D80B2F54-A8DB-FA6A-69A5-157FEB64D063}"/>
              </a:ext>
            </a:extLst>
          </p:cNvPr>
          <p:cNvPicPr>
            <a:picLocks noChangeAspect="1"/>
          </p:cNvPicPr>
          <p:nvPr/>
        </p:nvPicPr>
        <p:blipFill rotWithShape="1">
          <a:blip r:embed="rId2"/>
          <a:srcRect l="7839" r="5606" b="2"/>
          <a:stretch/>
        </p:blipFill>
        <p:spPr>
          <a:xfrm>
            <a:off x="633999" y="640081"/>
            <a:ext cx="6909801" cy="5314406"/>
          </a:xfrm>
          <a:prstGeom prst="rect">
            <a:avLst/>
          </a:prstGeom>
        </p:spPr>
      </p:pic>
      <p:cxnSp>
        <p:nvCxnSpPr>
          <p:cNvPr id="11" name="Straight Connector 10">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E2178552-3166-4622-9EAD-ECD0D003CE66}"/>
              </a:ext>
            </a:extLst>
          </p:cNvPr>
          <p:cNvSpPr>
            <a:spLocks noGrp="1"/>
          </p:cNvSpPr>
          <p:nvPr>
            <p:ph idx="1"/>
          </p:nvPr>
        </p:nvSpPr>
        <p:spPr>
          <a:xfrm>
            <a:off x="7859485" y="2198913"/>
            <a:ext cx="3690257" cy="3755565"/>
          </a:xfrm>
        </p:spPr>
        <p:txBody>
          <a:bodyPr>
            <a:normAutofit/>
          </a:bodyPr>
          <a:lstStyle/>
          <a:p>
            <a:r>
              <a:rPr lang="tr-TR" sz="1700" dirty="0"/>
              <a:t>Kriptografi ve güvenli iletişim teknikleri: Gönderici(</a:t>
            </a:r>
            <a:r>
              <a:rPr lang="tr-TR" sz="1700" dirty="0" err="1"/>
              <a:t>ler</a:t>
            </a:r>
            <a:r>
              <a:rPr lang="tr-TR" sz="1700" dirty="0"/>
              <a:t>) ile alıcı(</a:t>
            </a:r>
            <a:r>
              <a:rPr lang="tr-TR" sz="1700" dirty="0" err="1"/>
              <a:t>lar</a:t>
            </a:r>
            <a:r>
              <a:rPr lang="tr-TR" sz="1700" dirty="0"/>
              <a:t>) arasında iletilen verinin temel güvenlik özelliklerini (gizlilik, bütünlük, kimlik doğrulama vb.) korumakta kullanılan yöntemlerdir.</a:t>
            </a:r>
          </a:p>
          <a:p>
            <a:pPr marL="0" indent="0">
              <a:buNone/>
            </a:pPr>
            <a:endParaRPr lang="tr-TR" sz="1700" dirty="0"/>
          </a:p>
          <a:p>
            <a:r>
              <a:rPr lang="tr-TR" sz="1700" dirty="0"/>
              <a:t>Siber güvenlik ancak bu gibi önlemlerin bir arada kullanılmasıyla sağlanabilir. Hiçbir önlem tek başına yeterli güvenlik sağlayamaz.</a:t>
            </a:r>
          </a:p>
          <a:p>
            <a:endParaRPr lang="tr-TR" sz="1700" dirty="0"/>
          </a:p>
          <a:p>
            <a:endParaRPr lang="tr-TR" sz="1700" dirty="0"/>
          </a:p>
        </p:txBody>
      </p:sp>
      <p:sp>
        <p:nvSpPr>
          <p:cNvPr id="13" name="Rectangle 12">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Rectangle 14">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3570225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4FB499A-3398-62A6-1B57-3C937E7D2BB0}"/>
              </a:ext>
            </a:extLst>
          </p:cNvPr>
          <p:cNvSpPr>
            <a:spLocks noGrp="1"/>
          </p:cNvSpPr>
          <p:nvPr>
            <p:ph idx="1"/>
          </p:nvPr>
        </p:nvSpPr>
        <p:spPr>
          <a:xfrm>
            <a:off x="1097280" y="2408442"/>
            <a:ext cx="10058400" cy="4023360"/>
          </a:xfrm>
        </p:spPr>
        <p:txBody>
          <a:bodyPr>
            <a:normAutofit/>
          </a:bodyPr>
          <a:lstStyle/>
          <a:p>
            <a:r>
              <a:rPr lang="tr-TR" dirty="0"/>
              <a:t>Bu saldırı, Microsoft Windows işletim sistemine sahip bilgisayarları hedef alan bir kripto-solucan tarafından, verileri şifreleyerek ve Bitcoin kripto para biriminde fidye ödemeleri talep ederek gerçekleştirilen dünya çapında bir siber saldırıydı. Windows sistemlerinde bulunan bir açıklıktan faydalanıyordu. Her ne kadar Microsoft bu açıklığı kapatmak için daha önce yamalar yayınlamış olsa da, </a:t>
            </a:r>
            <a:r>
              <a:rPr lang="tr-TR" dirty="0" err="1"/>
              <a:t>WannaCry</a:t>
            </a:r>
            <a:r>
              <a:rPr lang="tr-TR" dirty="0"/>
              <a:t> genellikle bu yamaları uygulamayan veya kullanım ömrünü doldurmuş eski Windows sistemlerini kullanan kuruluşlarda hızla yayılmayı başardı. Bu yamalar bir kuruluşun siber güvenliği için zorunluydu, ancak çoğunlukla ihmal, bilgisizlik, yanlış yönetim, personel veya zaman yetersizliği ve durumun öneminin farkında olmama gibi nedenlerle uygulanmamıştı.</a:t>
            </a:r>
          </a:p>
        </p:txBody>
      </p:sp>
      <p:sp>
        <p:nvSpPr>
          <p:cNvPr id="4" name="Dikdörtgen 3">
            <a:extLst>
              <a:ext uri="{FF2B5EF4-FFF2-40B4-BE49-F238E27FC236}">
                <a16:creationId xmlns:a16="http://schemas.microsoft.com/office/drawing/2014/main" id="{C2045553-8C1D-A994-3AF3-36C9F6EA42EF}"/>
              </a:ext>
            </a:extLst>
          </p:cNvPr>
          <p:cNvSpPr/>
          <p:nvPr/>
        </p:nvSpPr>
        <p:spPr>
          <a:xfrm>
            <a:off x="240157" y="645218"/>
            <a:ext cx="11772646" cy="923330"/>
          </a:xfrm>
          <a:prstGeom prst="rect">
            <a:avLst/>
          </a:prstGeom>
          <a:noFill/>
        </p:spPr>
        <p:txBody>
          <a:bodyPr wrap="none" lIns="91440" tIns="45720" rIns="91440" bIns="45720">
            <a:spAutoFit/>
          </a:bodyPr>
          <a:lstStyle/>
          <a:p>
            <a:pPr algn="ctr"/>
            <a:r>
              <a:rPr lang="tr-TR"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WannaCry</a:t>
            </a:r>
            <a:r>
              <a:rPr lang="tr-T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fidye yazılımı saldırısı (2017): </a:t>
            </a:r>
          </a:p>
        </p:txBody>
      </p:sp>
    </p:spTree>
    <p:extLst>
      <p:ext uri="{BB962C8B-B14F-4D97-AF65-F5344CB8AC3E}">
        <p14:creationId xmlns:p14="http://schemas.microsoft.com/office/powerpoint/2010/main" val="1540456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BFD99EE-359A-73A6-2885-4ECD7BE0A8A2}"/>
              </a:ext>
            </a:extLst>
          </p:cNvPr>
          <p:cNvSpPr>
            <a:spLocks noGrp="1"/>
          </p:cNvSpPr>
          <p:nvPr>
            <p:ph idx="1"/>
          </p:nvPr>
        </p:nvSpPr>
        <p:spPr>
          <a:xfrm>
            <a:off x="1209821" y="2717931"/>
            <a:ext cx="10058400" cy="4023360"/>
          </a:xfrm>
        </p:spPr>
        <p:txBody>
          <a:bodyPr/>
          <a:lstStyle/>
          <a:p>
            <a:r>
              <a:rPr lang="tr-TR" dirty="0"/>
              <a:t>21 Mayıs 2021'de </a:t>
            </a:r>
            <a:r>
              <a:rPr lang="tr-TR" dirty="0" err="1"/>
              <a:t>Air</a:t>
            </a:r>
            <a:r>
              <a:rPr lang="tr-TR" dirty="0"/>
              <a:t> </a:t>
            </a:r>
            <a:r>
              <a:rPr lang="tr-TR" dirty="0" err="1"/>
              <a:t>India</a:t>
            </a:r>
            <a:r>
              <a:rPr lang="tr-TR" dirty="0"/>
              <a:t> adlı havayolu şirketinin bir siber saldırıya maruz kaldığı ve dünya çapında yaklaşık 4,5 milyon müşterinin pasaport, kredi kartı bilgileri, doğum tarihleri, isim ve bilet bilgileri dâhil kişisel bilgilerinin ele geçirildiği bildirildi.</a:t>
            </a:r>
          </a:p>
        </p:txBody>
      </p:sp>
      <p:sp>
        <p:nvSpPr>
          <p:cNvPr id="4" name="Dikdörtgen 3">
            <a:extLst>
              <a:ext uri="{FF2B5EF4-FFF2-40B4-BE49-F238E27FC236}">
                <a16:creationId xmlns:a16="http://schemas.microsoft.com/office/drawing/2014/main" id="{FB85D3E8-67B9-B787-5D76-34F165F98473}"/>
              </a:ext>
            </a:extLst>
          </p:cNvPr>
          <p:cNvSpPr/>
          <p:nvPr/>
        </p:nvSpPr>
        <p:spPr>
          <a:xfrm>
            <a:off x="1613429" y="758707"/>
            <a:ext cx="8683788" cy="923330"/>
          </a:xfrm>
          <a:prstGeom prst="rect">
            <a:avLst/>
          </a:prstGeom>
          <a:noFill/>
        </p:spPr>
        <p:txBody>
          <a:bodyPr wrap="none" lIns="91440" tIns="45720" rIns="91440" bIns="45720">
            <a:spAutoFit/>
          </a:bodyPr>
          <a:lstStyle/>
          <a:p>
            <a:pPr algn="ctr"/>
            <a:r>
              <a:rPr lang="tr-TR"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Air</a:t>
            </a:r>
            <a:r>
              <a:rPr lang="tr-TR"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tr-TR"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India</a:t>
            </a:r>
            <a:r>
              <a:rPr lang="tr-TR"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veri sızıntısı (2021): </a:t>
            </a:r>
          </a:p>
        </p:txBody>
      </p:sp>
    </p:spTree>
    <p:extLst>
      <p:ext uri="{BB962C8B-B14F-4D97-AF65-F5344CB8AC3E}">
        <p14:creationId xmlns:p14="http://schemas.microsoft.com/office/powerpoint/2010/main" val="4118315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7E74407-F223-2281-324D-9317282A569A}"/>
              </a:ext>
            </a:extLst>
          </p:cNvPr>
          <p:cNvSpPr>
            <a:spLocks noGrp="1"/>
          </p:cNvSpPr>
          <p:nvPr>
            <p:ph idx="1"/>
          </p:nvPr>
        </p:nvSpPr>
        <p:spPr/>
        <p:txBody>
          <a:bodyPr>
            <a:normAutofit/>
          </a:bodyPr>
          <a:lstStyle/>
          <a:p>
            <a:r>
              <a:rPr lang="tr-TR" dirty="0"/>
              <a:t>Şirket içi Microsoft Exchange Server’daki dört sıfırıncı gün açıklığı (henüz varlığı bilinmeyen veya bilindiği halde giderilmemiş açıklık) üzerinden Ocak 2021'de başlatılan küresel bir siber saldırı dalgası sonucunda saldırganlar, etkilenen sunuculardaki kullanıcı e-postalarına ve parolalarına tam erişim, sunucuda yönetici ayrıcalıkları ve ağa bağlı cihazlara erişim izni elde ettiler. Saldırganlar, sunuculara tam erişime izin veren bir arka kapı kurarak saldırıları gerçekleştirdiler. 9 Mart 2021 itibariyle, ABD'deki yaklaşık 30.000 kuruluş, Birleşik Krallık'taki 7.000 sunucu ve Avrupa Bankacılık Otoritesi, Norveç Parlamentosu ve Şili Mali Piyasa Komisyonu sunucuları da dâhil olmak üzere toplam 250.000 sunucunun saldırılara kurban gittiği tahmin edildi. Küçük ve orta ölçekli işletmeler, yerel kurumlar ve yerel yönetimler, siber güvenliği sağlama konusunda genellikle daha küçük bütçelere ve daha az deneyime sahip oldukları için saldırının ana kurbanları olarak öne çıktılar.</a:t>
            </a:r>
          </a:p>
        </p:txBody>
      </p:sp>
      <p:sp>
        <p:nvSpPr>
          <p:cNvPr id="4" name="Dikdörtgen 3">
            <a:extLst>
              <a:ext uri="{FF2B5EF4-FFF2-40B4-BE49-F238E27FC236}">
                <a16:creationId xmlns:a16="http://schemas.microsoft.com/office/drawing/2014/main" id="{58EDB3F4-C5AF-5FAB-CAE2-58B3EFCF2F85}"/>
              </a:ext>
            </a:extLst>
          </p:cNvPr>
          <p:cNvSpPr/>
          <p:nvPr/>
        </p:nvSpPr>
        <p:spPr>
          <a:xfrm>
            <a:off x="-215621" y="91408"/>
            <a:ext cx="12928126" cy="1754326"/>
          </a:xfrm>
          <a:prstGeom prst="rect">
            <a:avLst/>
          </a:prstGeom>
          <a:noFill/>
        </p:spPr>
        <p:txBody>
          <a:bodyPr wrap="square" lIns="91440" tIns="45720" rIns="91440" bIns="45720">
            <a:spAutoFit/>
          </a:bodyPr>
          <a:lstStyle/>
          <a:p>
            <a:pPr algn="ctr"/>
            <a:r>
              <a:rPr lang="tr-TR"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Microsoft Exchange Server veri sızıntısı (2021): </a:t>
            </a:r>
          </a:p>
        </p:txBody>
      </p:sp>
    </p:spTree>
    <p:extLst>
      <p:ext uri="{BB962C8B-B14F-4D97-AF65-F5344CB8AC3E}">
        <p14:creationId xmlns:p14="http://schemas.microsoft.com/office/powerpoint/2010/main" val="236102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FE90930-B05D-BC2B-F2CC-66E74949CC3B}"/>
              </a:ext>
            </a:extLst>
          </p:cNvPr>
          <p:cNvSpPr>
            <a:spLocks noGrp="1"/>
          </p:cNvSpPr>
          <p:nvPr>
            <p:ph idx="1"/>
          </p:nvPr>
        </p:nvSpPr>
        <p:spPr>
          <a:xfrm>
            <a:off x="1913206" y="1916072"/>
            <a:ext cx="10058400" cy="4023360"/>
          </a:xfrm>
        </p:spPr>
        <p:txBody>
          <a:bodyPr/>
          <a:lstStyle/>
          <a:p>
            <a:pPr>
              <a:buFont typeface="Courier New" panose="02070309020205020404" pitchFamily="49" charset="0"/>
              <a:buChar char="o"/>
            </a:pPr>
            <a:r>
              <a:rPr lang="tr-TR" dirty="0"/>
              <a:t> Bu saldırıyı yapanlar ne elde etmeyi hedeflemiş olabilirler?</a:t>
            </a:r>
          </a:p>
          <a:p>
            <a:pPr>
              <a:buFont typeface="Courier New" panose="02070309020205020404" pitchFamily="49" charset="0"/>
              <a:buChar char="o"/>
            </a:pPr>
            <a:r>
              <a:rPr lang="tr-TR" dirty="0"/>
              <a:t> Bu saldırının zararları neler olabilir?</a:t>
            </a:r>
          </a:p>
          <a:p>
            <a:pPr>
              <a:buFont typeface="Courier New" panose="02070309020205020404" pitchFamily="49" charset="0"/>
              <a:buChar char="o"/>
            </a:pPr>
            <a:r>
              <a:rPr lang="tr-TR" dirty="0"/>
              <a:t> Bu saldırının zararlarını azaltmak için neler yapılabilir?</a:t>
            </a:r>
          </a:p>
          <a:p>
            <a:pPr>
              <a:buFont typeface="Courier New" panose="02070309020205020404" pitchFamily="49" charset="0"/>
              <a:buChar char="o"/>
            </a:pPr>
            <a:r>
              <a:rPr lang="tr-TR" dirty="0"/>
              <a:t> Bu saldırıdan korunmak için alınabilecek güvenlik önlemleri nelerdir?</a:t>
            </a:r>
          </a:p>
          <a:p>
            <a:pPr>
              <a:buFont typeface="Courier New" panose="02070309020205020404" pitchFamily="49" charset="0"/>
              <a:buChar char="o"/>
            </a:pPr>
            <a:r>
              <a:rPr lang="tr-TR" dirty="0"/>
              <a:t> Yukarıda bahsedilen önlem çeşitlerinden üçünü seçerek bu saldırıya karşı bir savunma</a:t>
            </a:r>
          </a:p>
          <a:p>
            <a:pPr marL="0" indent="0">
              <a:buNone/>
            </a:pPr>
            <a:r>
              <a:rPr lang="tr-TR" dirty="0"/>
              <a:t>yaklaşımı tasarlamak isteseniz neleri seçersiniz? Neden?</a:t>
            </a:r>
          </a:p>
        </p:txBody>
      </p:sp>
    </p:spTree>
    <p:extLst>
      <p:ext uri="{BB962C8B-B14F-4D97-AF65-F5344CB8AC3E}">
        <p14:creationId xmlns:p14="http://schemas.microsoft.com/office/powerpoint/2010/main" val="4248314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694D3B7-3950-EDAC-67DF-42A58CC2CB1E}"/>
              </a:ext>
            </a:extLst>
          </p:cNvPr>
          <p:cNvSpPr>
            <a:spLocks noGrp="1"/>
          </p:cNvSpPr>
          <p:nvPr>
            <p:ph idx="1"/>
          </p:nvPr>
        </p:nvSpPr>
        <p:spPr>
          <a:xfrm>
            <a:off x="1097280" y="2141156"/>
            <a:ext cx="10058400" cy="4023360"/>
          </a:xfrm>
        </p:spPr>
        <p:txBody>
          <a:bodyPr>
            <a:normAutofit/>
          </a:bodyPr>
          <a:lstStyle/>
          <a:p>
            <a:pPr>
              <a:buFont typeface="Wingdings" panose="05000000000000000000" pitchFamily="2" charset="2"/>
              <a:buChar char="Ø"/>
            </a:pPr>
            <a:r>
              <a:rPr lang="tr-TR" sz="2800" dirty="0"/>
              <a:t> Günlük hayatınızda siber güvenliğe ilişkin hangi önlemleri alıyorsunuz?</a:t>
            </a:r>
          </a:p>
          <a:p>
            <a:pPr>
              <a:buFont typeface="Wingdings" panose="05000000000000000000" pitchFamily="2" charset="2"/>
              <a:buChar char="Ø"/>
            </a:pPr>
            <a:r>
              <a:rPr lang="tr-TR" sz="2800" dirty="0"/>
              <a:t> Bu dersten sonra daha fazla dikkat edeceğiniz veya farklı yapacağınız bir şey var mı?</a:t>
            </a:r>
          </a:p>
          <a:p>
            <a:pPr>
              <a:buFont typeface="Wingdings" panose="05000000000000000000" pitchFamily="2" charset="2"/>
              <a:buChar char="Ø"/>
            </a:pPr>
            <a:r>
              <a:rPr lang="tr-TR" sz="2800" dirty="0"/>
              <a:t> Sizi en çok endişelendiren siber tehdit hangisidir?</a:t>
            </a:r>
          </a:p>
        </p:txBody>
      </p:sp>
    </p:spTree>
    <p:extLst>
      <p:ext uri="{BB962C8B-B14F-4D97-AF65-F5344CB8AC3E}">
        <p14:creationId xmlns:p14="http://schemas.microsoft.com/office/powerpoint/2010/main" val="1833321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276F813-DBFA-476C-533C-063095E75985}"/>
              </a:ext>
            </a:extLst>
          </p:cNvPr>
          <p:cNvSpPr>
            <a:spLocks noGrp="1"/>
          </p:cNvSpPr>
          <p:nvPr>
            <p:ph idx="1"/>
          </p:nvPr>
        </p:nvSpPr>
        <p:spPr>
          <a:xfrm>
            <a:off x="1066800" y="2090000"/>
            <a:ext cx="10058400" cy="4023360"/>
          </a:xfrm>
        </p:spPr>
        <p:txBody>
          <a:bodyPr/>
          <a:lstStyle/>
          <a:p>
            <a:pPr>
              <a:buFont typeface="Courier New" panose="02070309020205020404" pitchFamily="49" charset="0"/>
              <a:buChar char="o"/>
            </a:pPr>
            <a:r>
              <a:rPr lang="tr-TR" dirty="0"/>
              <a:t> Saldırıda neyi hedef alacaksınız?</a:t>
            </a:r>
          </a:p>
          <a:p>
            <a:pPr>
              <a:buFont typeface="Courier New" panose="02070309020205020404" pitchFamily="49" charset="0"/>
              <a:buChar char="o"/>
            </a:pPr>
            <a:r>
              <a:rPr lang="tr-TR" dirty="0"/>
              <a:t>Saldırıdan elde etmek istediğiniz sonuçlar nelerdir?</a:t>
            </a:r>
          </a:p>
          <a:p>
            <a:pPr>
              <a:buFont typeface="Courier New" panose="02070309020205020404" pitchFamily="49" charset="0"/>
              <a:buChar char="o"/>
            </a:pPr>
            <a:r>
              <a:rPr lang="tr-TR" dirty="0"/>
              <a:t> Bu saldırı için kaç kişilik bir ekibe ve ne kadar zamana ihtiyaç duyacağınızı tahmin</a:t>
            </a:r>
          </a:p>
          <a:p>
            <a:pPr>
              <a:buFont typeface="Courier New" panose="02070309020205020404" pitchFamily="49" charset="0"/>
              <a:buChar char="o"/>
            </a:pPr>
            <a:r>
              <a:rPr lang="tr-TR" dirty="0"/>
              <a:t>ediyorsunuz?</a:t>
            </a:r>
          </a:p>
        </p:txBody>
      </p:sp>
      <p:sp>
        <p:nvSpPr>
          <p:cNvPr id="4" name="Dikdörtgen 3">
            <a:extLst>
              <a:ext uri="{FF2B5EF4-FFF2-40B4-BE49-F238E27FC236}">
                <a16:creationId xmlns:a16="http://schemas.microsoft.com/office/drawing/2014/main" id="{BA2D2448-BA0F-33AB-3B39-67856D547772}"/>
              </a:ext>
            </a:extLst>
          </p:cNvPr>
          <p:cNvSpPr/>
          <p:nvPr/>
        </p:nvSpPr>
        <p:spPr>
          <a:xfrm>
            <a:off x="2561434" y="744640"/>
            <a:ext cx="6562695" cy="923330"/>
          </a:xfrm>
          <a:prstGeom prst="rect">
            <a:avLst/>
          </a:prstGeom>
          <a:noFill/>
        </p:spPr>
        <p:txBody>
          <a:bodyPr wrap="none" lIns="91440" tIns="45720" rIns="91440" bIns="45720">
            <a:spAutoFit/>
          </a:bodyPr>
          <a:lstStyle/>
          <a:p>
            <a:pPr algn="ctr"/>
            <a:r>
              <a:rPr lang="tr-TR" sz="5400" b="1" cap="none" spc="0" dirty="0">
                <a:ln w="12700">
                  <a:solidFill>
                    <a:schemeClr val="accent5"/>
                  </a:solidFill>
                  <a:prstDash val="solid"/>
                </a:ln>
                <a:pattFill prst="ltDnDiag">
                  <a:fgClr>
                    <a:schemeClr val="accent5">
                      <a:lumMod val="60000"/>
                      <a:lumOff val="40000"/>
                    </a:schemeClr>
                  </a:fgClr>
                  <a:bgClr>
                    <a:schemeClr val="bg1"/>
                  </a:bgClr>
                </a:pattFill>
                <a:effectLst/>
              </a:rPr>
              <a:t>Siber saldırı tasarlama</a:t>
            </a:r>
          </a:p>
        </p:txBody>
      </p:sp>
    </p:spTree>
    <p:extLst>
      <p:ext uri="{BB962C8B-B14F-4D97-AF65-F5344CB8AC3E}">
        <p14:creationId xmlns:p14="http://schemas.microsoft.com/office/powerpoint/2010/main" val="266208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673E8DF1-33AF-4FD7-023D-2E66FD91D6EB}"/>
              </a:ext>
            </a:extLst>
          </p:cNvPr>
          <p:cNvSpPr/>
          <p:nvPr/>
        </p:nvSpPr>
        <p:spPr>
          <a:xfrm>
            <a:off x="-130473" y="1940394"/>
            <a:ext cx="11848861" cy="2585323"/>
          </a:xfrm>
          <a:prstGeom prst="rect">
            <a:avLst/>
          </a:prstGeom>
          <a:noFill/>
        </p:spPr>
        <p:txBody>
          <a:bodyPr wrap="square" lIns="91440" tIns="45720" rIns="91440" bIns="45720">
            <a:spAutoFit/>
          </a:bodyPr>
          <a:lstStyle/>
          <a:p>
            <a:pPr algn="ctr"/>
            <a:r>
              <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Siber güvenliğin önemine ilişkin bildiğiniz   </a:t>
            </a:r>
          </a:p>
          <a:p>
            <a:pPr algn="ctr"/>
            <a:r>
              <a:rPr lang="tr-T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başka örnek olaylar var mı ?</a:t>
            </a:r>
          </a:p>
        </p:txBody>
      </p:sp>
    </p:spTree>
    <p:extLst>
      <p:ext uri="{BB962C8B-B14F-4D97-AF65-F5344CB8AC3E}">
        <p14:creationId xmlns:p14="http://schemas.microsoft.com/office/powerpoint/2010/main" val="76462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73B5F926-ADE0-F6F3-F5D0-67E23C4E7354}"/>
              </a:ext>
            </a:extLst>
          </p:cNvPr>
          <p:cNvSpPr/>
          <p:nvPr/>
        </p:nvSpPr>
        <p:spPr>
          <a:xfrm>
            <a:off x="3890408" y="2505670"/>
            <a:ext cx="4101700" cy="923330"/>
          </a:xfrm>
          <a:prstGeom prst="rect">
            <a:avLst/>
          </a:prstGeom>
          <a:noFill/>
        </p:spPr>
        <p:txBody>
          <a:bodyPr wrap="none" lIns="91440" tIns="45720" rIns="91440" bIns="45720">
            <a:spAutoFit/>
          </a:bodyPr>
          <a:lstStyle/>
          <a:p>
            <a:pPr algn="ctr"/>
            <a:r>
              <a:rPr lang="tr-TR" sz="5400" b="1" dirty="0">
                <a:ln w="22225">
                  <a:solidFill>
                    <a:schemeClr val="accent2"/>
                  </a:solidFill>
                  <a:prstDash val="solid"/>
                </a:ln>
                <a:solidFill>
                  <a:schemeClr val="accent2">
                    <a:lumMod val="40000"/>
                    <a:lumOff val="60000"/>
                  </a:schemeClr>
                </a:solidFill>
              </a:rPr>
              <a:t>BİLGİ NEDİR ?</a:t>
            </a:r>
            <a:endParaRPr lang="tr-T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34232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B8EA12A-48F9-CF2D-61A4-B2FE831E4B08}"/>
              </a:ext>
            </a:extLst>
          </p:cNvPr>
          <p:cNvSpPr>
            <a:spLocks noGrp="1"/>
          </p:cNvSpPr>
          <p:nvPr>
            <p:ph idx="1"/>
          </p:nvPr>
        </p:nvSpPr>
        <p:spPr>
          <a:xfrm>
            <a:off x="1066800" y="2506915"/>
            <a:ext cx="10058400" cy="4569134"/>
          </a:xfrm>
        </p:spPr>
        <p:txBody>
          <a:bodyPr/>
          <a:lstStyle/>
          <a:p>
            <a:r>
              <a:rPr lang="tr-TR" dirty="0"/>
              <a:t>Bilgi farklı şekillerde tanımlanabilir. Türk Dil Kurumu sözlüğündeki tanımlardan birinde bilgi</a:t>
            </a:r>
          </a:p>
          <a:p>
            <a:r>
              <a:rPr lang="tr-TR" dirty="0"/>
              <a:t>için “öğrenme, araştırma veya gözlem yolu ile elde edilen gerçek” ifadesi kullanılmıştır.</a:t>
            </a:r>
          </a:p>
          <a:p>
            <a:r>
              <a:rPr lang="tr-TR" dirty="0"/>
              <a:t>Cambridge sözlüğünde ise bilgi (</a:t>
            </a:r>
            <a:r>
              <a:rPr lang="tr-TR" dirty="0" err="1"/>
              <a:t>information</a:t>
            </a:r>
            <a:r>
              <a:rPr lang="tr-TR" dirty="0"/>
              <a:t>), “bir durum, kişi, olay vb. hakkındaki gerçekler”</a:t>
            </a:r>
          </a:p>
          <a:p>
            <a:r>
              <a:rPr lang="tr-TR" dirty="0"/>
              <a:t>olarak tanımlanmıştır.</a:t>
            </a:r>
          </a:p>
        </p:txBody>
      </p:sp>
    </p:spTree>
    <p:extLst>
      <p:ext uri="{BB962C8B-B14F-4D97-AF65-F5344CB8AC3E}">
        <p14:creationId xmlns:p14="http://schemas.microsoft.com/office/powerpoint/2010/main" val="86830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C6DFEC4F-3E9B-C340-37CA-FBA06522C240}"/>
              </a:ext>
            </a:extLst>
          </p:cNvPr>
          <p:cNvSpPr/>
          <p:nvPr/>
        </p:nvSpPr>
        <p:spPr>
          <a:xfrm>
            <a:off x="787432" y="2967335"/>
            <a:ext cx="106171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tr-TR" sz="5400" b="1" dirty="0">
                <a:ln/>
                <a:solidFill>
                  <a:schemeClr val="accent3"/>
                </a:solidFill>
              </a:rPr>
              <a:t>Bilgi güvenliğinden ne anlıyorsunuz?</a:t>
            </a:r>
          </a:p>
        </p:txBody>
      </p:sp>
    </p:spTree>
    <p:extLst>
      <p:ext uri="{BB962C8B-B14F-4D97-AF65-F5344CB8AC3E}">
        <p14:creationId xmlns:p14="http://schemas.microsoft.com/office/powerpoint/2010/main" val="185533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pic>
        <p:nvPicPr>
          <p:cNvPr id="5" name="İçerik Yer Tutucusu 4" descr="simetri, bakışım, origami içeren bir resim&#10;&#10;Açıklama otomatik olarak oluşturuldu">
            <a:extLst>
              <a:ext uri="{FF2B5EF4-FFF2-40B4-BE49-F238E27FC236}">
                <a16:creationId xmlns:a16="http://schemas.microsoft.com/office/drawing/2014/main" id="{AEF8EB1F-D72E-7FA4-6514-C714399315A6}"/>
              </a:ext>
            </a:extLst>
          </p:cNvPr>
          <p:cNvPicPr>
            <a:picLocks noGrp="1" noChangeAspect="1"/>
          </p:cNvPicPr>
          <p:nvPr>
            <p:ph idx="1"/>
          </p:nvPr>
        </p:nvPicPr>
        <p:blipFill rotWithShape="1">
          <a:blip r:embed="rId2"/>
          <a:srcRect t="7262" b="5529"/>
          <a:stretch/>
        </p:blipFill>
        <p:spPr>
          <a:xfrm>
            <a:off x="20" y="10"/>
            <a:ext cx="12191980" cy="6857990"/>
          </a:xfrm>
          <a:prstGeom prst="rect">
            <a:avLst/>
          </a:prstGeom>
        </p:spPr>
      </p:pic>
    </p:spTree>
    <p:extLst>
      <p:ext uri="{BB962C8B-B14F-4D97-AF65-F5344CB8AC3E}">
        <p14:creationId xmlns:p14="http://schemas.microsoft.com/office/powerpoint/2010/main" val="3060062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3098AE79-C8AB-516F-3DC7-D19466815510}"/>
              </a:ext>
            </a:extLst>
          </p:cNvPr>
          <p:cNvSpPr/>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rPr>
              <a:t>GİZLİLİK</a:t>
            </a:r>
            <a:endParaRPr lang="en-US" sz="4800" b="0" cap="none" spc="-50">
              <a:ln w="0"/>
              <a:solidFill>
                <a:schemeClr val="tx1">
                  <a:lumMod val="75000"/>
                  <a:lumOff val="25000"/>
                </a:schemeClr>
              </a:solidFill>
              <a:effectLst>
                <a:outerShdw blurRad="38100" dist="19050" dir="2700000" algn="tl" rotWithShape="0">
                  <a:schemeClr val="dk1">
                    <a:alpha val="40000"/>
                  </a:schemeClr>
                </a:outerShdw>
              </a:effectLst>
              <a:latin typeface="+mj-lt"/>
              <a:ea typeface="+mj-ea"/>
              <a:cs typeface="+mj-cs"/>
            </a:endParaRPr>
          </a:p>
        </p:txBody>
      </p:sp>
      <p:pic>
        <p:nvPicPr>
          <p:cNvPr id="2" name="Resim 1">
            <a:extLst>
              <a:ext uri="{FF2B5EF4-FFF2-40B4-BE49-F238E27FC236}">
                <a16:creationId xmlns:a16="http://schemas.microsoft.com/office/drawing/2014/main" id="{CFFB83F9-3D6E-1A6C-F6B4-9E7297138CAB}"/>
              </a:ext>
            </a:extLst>
          </p:cNvPr>
          <p:cNvPicPr>
            <a:picLocks noChangeAspect="1"/>
          </p:cNvPicPr>
          <p:nvPr/>
        </p:nvPicPr>
        <p:blipFill>
          <a:blip r:embed="rId2"/>
          <a:stretch>
            <a:fillRect/>
          </a:stretch>
        </p:blipFill>
        <p:spPr>
          <a:xfrm>
            <a:off x="643192" y="2110509"/>
            <a:ext cx="5451627" cy="2316941"/>
          </a:xfrm>
          <a:prstGeom prst="rect">
            <a:avLst/>
          </a:prstGeom>
        </p:spPr>
      </p:pic>
      <p:cxnSp>
        <p:nvCxnSpPr>
          <p:cNvPr id="33" name="Straight Connector 3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0FA0903B-BFA4-F2E9-D66B-25A44E2B4CB4}"/>
              </a:ext>
            </a:extLst>
          </p:cNvPr>
          <p:cNvSpPr>
            <a:spLocks noGrp="1"/>
          </p:cNvSpPr>
          <p:nvPr>
            <p:ph idx="1"/>
          </p:nvPr>
        </p:nvSpPr>
        <p:spPr>
          <a:xfrm>
            <a:off x="6411684" y="2198914"/>
            <a:ext cx="5127172" cy="3670180"/>
          </a:xfrm>
        </p:spPr>
        <p:txBody>
          <a:bodyPr vert="horz" lIns="0" tIns="45720" rIns="0" bIns="45720" rtlCol="0">
            <a:normAutofit/>
          </a:bodyPr>
          <a:lstStyle/>
          <a:p>
            <a:r>
              <a:rPr lang="en-US" dirty="0" err="1"/>
              <a:t>Gizlilik</a:t>
            </a:r>
            <a:r>
              <a:rPr lang="en-US" dirty="0"/>
              <a:t>: </a:t>
            </a:r>
            <a:r>
              <a:rPr lang="en-US" dirty="0" err="1"/>
              <a:t>Sadece</a:t>
            </a:r>
            <a:r>
              <a:rPr lang="en-US" dirty="0"/>
              <a:t> </a:t>
            </a:r>
            <a:r>
              <a:rPr lang="en-US" dirty="0" err="1"/>
              <a:t>yetkisi</a:t>
            </a:r>
            <a:r>
              <a:rPr lang="en-US" dirty="0"/>
              <a:t> </a:t>
            </a:r>
            <a:r>
              <a:rPr lang="en-US" dirty="0" err="1"/>
              <a:t>olan</a:t>
            </a:r>
            <a:r>
              <a:rPr lang="en-US" dirty="0"/>
              <a:t> </a:t>
            </a:r>
            <a:r>
              <a:rPr lang="en-US" dirty="0" err="1"/>
              <a:t>kişilerin</a:t>
            </a:r>
            <a:r>
              <a:rPr lang="en-US" dirty="0"/>
              <a:t> </a:t>
            </a:r>
            <a:r>
              <a:rPr lang="en-US" dirty="0" err="1"/>
              <a:t>bilgiyi</a:t>
            </a:r>
            <a:r>
              <a:rPr lang="en-US" dirty="0"/>
              <a:t> </a:t>
            </a:r>
            <a:r>
              <a:rPr lang="en-US" dirty="0" err="1"/>
              <a:t>görebilmesidir</a:t>
            </a:r>
            <a:r>
              <a:rPr lang="en-US" dirty="0"/>
              <a:t>. Bir </a:t>
            </a:r>
            <a:r>
              <a:rPr lang="en-US" dirty="0" err="1"/>
              <a:t>başka</a:t>
            </a:r>
            <a:r>
              <a:rPr lang="en-US" dirty="0"/>
              <a:t> </a:t>
            </a:r>
            <a:r>
              <a:rPr lang="en-US" dirty="0" err="1"/>
              <a:t>deyişle</a:t>
            </a:r>
            <a:r>
              <a:rPr lang="en-US" dirty="0"/>
              <a:t>, </a:t>
            </a:r>
            <a:r>
              <a:rPr lang="en-US" dirty="0" err="1"/>
              <a:t>yetkisiz</a:t>
            </a:r>
            <a:r>
              <a:rPr lang="en-US" dirty="0"/>
              <a:t> </a:t>
            </a:r>
            <a:r>
              <a:rPr lang="en-US" dirty="0" err="1"/>
              <a:t>kişilerin</a:t>
            </a:r>
            <a:r>
              <a:rPr lang="en-US" dirty="0"/>
              <a:t> </a:t>
            </a:r>
            <a:r>
              <a:rPr lang="en-US" dirty="0" err="1"/>
              <a:t>bilgiye</a:t>
            </a:r>
            <a:r>
              <a:rPr lang="en-US" dirty="0"/>
              <a:t> </a:t>
            </a:r>
            <a:r>
              <a:rPr lang="en-US" dirty="0" err="1"/>
              <a:t>ulaşamaması</a:t>
            </a:r>
            <a:r>
              <a:rPr lang="en-US" dirty="0"/>
              <a:t>, </a:t>
            </a:r>
            <a:r>
              <a:rPr lang="en-US" dirty="0" err="1"/>
              <a:t>onu</a:t>
            </a:r>
            <a:r>
              <a:rPr lang="en-US" dirty="0"/>
              <a:t> </a:t>
            </a:r>
            <a:r>
              <a:rPr lang="en-US" dirty="0" err="1"/>
              <a:t>okuyamaması</a:t>
            </a:r>
            <a:r>
              <a:rPr lang="en-US" dirty="0"/>
              <a:t> </a:t>
            </a:r>
            <a:r>
              <a:rPr lang="en-US" dirty="0" err="1"/>
              <a:t>anlamına</a:t>
            </a:r>
            <a:r>
              <a:rPr lang="en-US" dirty="0"/>
              <a:t> </a:t>
            </a:r>
            <a:r>
              <a:rPr lang="en-US" dirty="0" err="1"/>
              <a:t>gelir</a:t>
            </a:r>
            <a:r>
              <a:rPr lang="en-US" dirty="0"/>
              <a:t>.</a:t>
            </a:r>
          </a:p>
          <a:p>
            <a:r>
              <a:rPr lang="en-US" dirty="0" err="1"/>
              <a:t>Bilginin</a:t>
            </a:r>
            <a:r>
              <a:rPr lang="en-US" dirty="0"/>
              <a:t> </a:t>
            </a:r>
            <a:r>
              <a:rPr lang="en-US" dirty="0" err="1"/>
              <a:t>gizli</a:t>
            </a:r>
            <a:r>
              <a:rPr lang="en-US" dirty="0"/>
              <a:t> </a:t>
            </a:r>
            <a:r>
              <a:rPr lang="en-US" dirty="0" err="1"/>
              <a:t>olup</a:t>
            </a:r>
            <a:r>
              <a:rPr lang="en-US" dirty="0"/>
              <a:t> </a:t>
            </a:r>
            <a:r>
              <a:rPr lang="en-US" dirty="0" err="1"/>
              <a:t>olmadığını</a:t>
            </a:r>
            <a:r>
              <a:rPr lang="en-US" dirty="0"/>
              <a:t> </a:t>
            </a:r>
            <a:r>
              <a:rPr lang="en-US" dirty="0" err="1"/>
              <a:t>ve</a:t>
            </a:r>
            <a:r>
              <a:rPr lang="en-US" dirty="0"/>
              <a:t> </a:t>
            </a:r>
            <a:r>
              <a:rPr lang="en-US" dirty="0" err="1"/>
              <a:t>onu</a:t>
            </a:r>
            <a:r>
              <a:rPr lang="en-US" dirty="0"/>
              <a:t> </a:t>
            </a:r>
            <a:r>
              <a:rPr lang="en-US" dirty="0" err="1"/>
              <a:t>görmeye</a:t>
            </a:r>
            <a:r>
              <a:rPr lang="en-US" dirty="0"/>
              <a:t> </a:t>
            </a:r>
            <a:r>
              <a:rPr lang="en-US" dirty="0" err="1"/>
              <a:t>kimin</a:t>
            </a:r>
            <a:r>
              <a:rPr lang="en-US" dirty="0"/>
              <a:t> </a:t>
            </a:r>
            <a:r>
              <a:rPr lang="en-US" dirty="0" err="1"/>
              <a:t>yetkili</a:t>
            </a:r>
            <a:r>
              <a:rPr lang="en-US" dirty="0"/>
              <a:t> </a:t>
            </a:r>
            <a:r>
              <a:rPr lang="en-US" dirty="0" err="1"/>
              <a:t>olduğunu</a:t>
            </a:r>
            <a:r>
              <a:rPr lang="en-US" dirty="0"/>
              <a:t> </a:t>
            </a:r>
            <a:r>
              <a:rPr lang="en-US" dirty="0" err="1"/>
              <a:t>genellikle</a:t>
            </a:r>
            <a:r>
              <a:rPr lang="en-US" dirty="0"/>
              <a:t> </a:t>
            </a:r>
            <a:r>
              <a:rPr lang="en-US" dirty="0" err="1"/>
              <a:t>bilginin</a:t>
            </a:r>
            <a:r>
              <a:rPr lang="en-US" dirty="0"/>
              <a:t> </a:t>
            </a:r>
            <a:r>
              <a:rPr lang="en-US" dirty="0" err="1"/>
              <a:t>sahibi</a:t>
            </a:r>
            <a:r>
              <a:rPr lang="en-US" dirty="0"/>
              <a:t> </a:t>
            </a:r>
            <a:r>
              <a:rPr lang="en-US" dirty="0" err="1"/>
              <a:t>veya</a:t>
            </a:r>
            <a:r>
              <a:rPr lang="en-US" dirty="0"/>
              <a:t> </a:t>
            </a:r>
            <a:r>
              <a:rPr lang="en-US" dirty="0" err="1"/>
              <a:t>bilgiyi</a:t>
            </a:r>
            <a:r>
              <a:rPr lang="en-US" dirty="0"/>
              <a:t> </a:t>
            </a:r>
            <a:r>
              <a:rPr lang="en-US" dirty="0" err="1"/>
              <a:t>üreten</a:t>
            </a:r>
            <a:r>
              <a:rPr lang="en-US" dirty="0"/>
              <a:t> </a:t>
            </a:r>
            <a:r>
              <a:rPr lang="en-US" dirty="0" err="1"/>
              <a:t>belirler</a:t>
            </a:r>
            <a:r>
              <a:rPr lang="en-US" dirty="0"/>
              <a:t>.</a:t>
            </a:r>
          </a:p>
        </p:txBody>
      </p:sp>
      <p:sp>
        <p:nvSpPr>
          <p:cNvPr id="35" name="Rectangle 3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37" name="Rectangle 3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795788333"/>
      </p:ext>
    </p:extLst>
  </p:cSld>
  <p:clrMapOvr>
    <a:masterClrMapping/>
  </p:clrMapOvr>
</p:sld>
</file>

<file path=ppt/theme/theme1.xml><?xml version="1.0" encoding="utf-8"?>
<a:theme xmlns:a="http://schemas.openxmlformats.org/drawingml/2006/main" name="Geçmişe bakış">
  <a:themeElements>
    <a:clrScheme name="Sıcak Mavi">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TM03090430[[fn=Şeritli]]</Template>
  <TotalTime>304</TotalTime>
  <Words>1483</Words>
  <Application>Microsoft Office PowerPoint</Application>
  <PresentationFormat>Geniş ekran</PresentationFormat>
  <Paragraphs>112</Paragraphs>
  <Slides>38</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38</vt:i4>
      </vt:variant>
    </vt:vector>
  </HeadingPairs>
  <TitlesOfParts>
    <vt:vector size="43" baseType="lpstr">
      <vt:lpstr>Calibri</vt:lpstr>
      <vt:lpstr>Calibri Light</vt:lpstr>
      <vt:lpstr>Courier New</vt:lpstr>
      <vt:lpstr>Wingdings</vt:lpstr>
      <vt:lpstr>Geçmişe bakış</vt:lpstr>
      <vt:lpstr>PowerPoint Sunusu</vt:lpstr>
      <vt:lpstr>PowerPoint Sunusu</vt:lpstr>
      <vt:lpstr>Bu kâbus gibi senaryo gerçekleşirse neler yapabiliriz?   Daha önemlisi, böyle bir senaryoyla karşılaşmamak için nasıl davranmalı, ne gibi önlemler almalıyız?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Aşağıdaki örnek olayların her biri bilginin hangi temel özelliklerine zarar  verir?</vt:lpstr>
      <vt:lpstr>PowerPoint Sunusu</vt:lpstr>
      <vt:lpstr>PowerPoint Sunusu</vt:lpstr>
      <vt:lpstr>Siber saldırı yapan kişilerin hedefleri neler olabilir? </vt:lpstr>
      <vt:lpstr>PowerPoint Sunusu</vt:lpstr>
      <vt:lpstr>PowerPoint Sunusu</vt:lpstr>
      <vt:lpstr>PowerPoint Sunusu</vt:lpstr>
      <vt:lpstr>PowerPoint Sunusu</vt:lpstr>
      <vt:lpstr>PowerPoint Sunusu</vt:lpstr>
      <vt:lpstr>PowerPoint Sunusu</vt:lpstr>
      <vt:lpstr>Tehditlerin zarar vermesini engellemek veya zararlarını azaltmak için bazı önlemler alınır.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ilayda ergül</dc:creator>
  <cp:lastModifiedBy>�layda ERG�L</cp:lastModifiedBy>
  <cp:revision>13</cp:revision>
  <dcterms:created xsi:type="dcterms:W3CDTF">2023-09-12T18:33:13Z</dcterms:created>
  <dcterms:modified xsi:type="dcterms:W3CDTF">2023-09-14T13:33:11Z</dcterms:modified>
</cp:coreProperties>
</file>